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90" r:id="rId4"/>
  </p:sldMasterIdLst>
  <p:notesMasterIdLst>
    <p:notesMasterId r:id="rId14"/>
  </p:notesMasterIdLst>
  <p:sldIdLst>
    <p:sldId id="5267" r:id="rId5"/>
    <p:sldId id="5243" r:id="rId6"/>
    <p:sldId id="5265" r:id="rId7"/>
    <p:sldId id="5246" r:id="rId8"/>
    <p:sldId id="5247" r:id="rId9"/>
    <p:sldId id="5244" r:id="rId10"/>
    <p:sldId id="315" r:id="rId11"/>
    <p:sldId id="5255" r:id="rId12"/>
    <p:sldId id="3808" r:id="rId13"/>
  </p:sldIdLst>
  <p:sldSz cx="9144000" cy="5143500" type="screen16x9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2D6E72C-D6D2-C518-E8E3-1F2D05AB8A9E}" name="Bethany Morrissy" initials="BM" userId="S::bmorrissy@uswaterproofingadmin.onmicrosoft.com::635b0521-2e0e-40dc-bce4-e0c4b31e47d7" providerId="AD"/>
  <p188:author id="{3C27BDDC-5CEC-4D46-E14A-4BE8D3501F04}" name="Bethany Morrissy" initials="BM" userId="S::bmorrissy@uswater.uswaterproofing.org::635b0521-2e0e-40dc-bce4-e0c4b31e47d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A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99" autoAdjust="0"/>
    <p:restoredTop sz="93168" autoAdjust="0"/>
  </p:normalViewPr>
  <p:slideViewPr>
    <p:cSldViewPr snapToGrid="0">
      <p:cViewPr varScale="1">
        <p:scale>
          <a:sx n="119" d="100"/>
          <a:sy n="119" d="100"/>
        </p:scale>
        <p:origin x="928" y="48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1CDD2A-A248-6448-9BB7-A98BE4B2E801}" type="doc">
      <dgm:prSet loTypeId="urn:microsoft.com/office/officeart/2005/8/layout/pyramid2" loCatId="pyramid" qsTypeId="urn:microsoft.com/office/officeart/2005/8/quickstyle/3D3" qsCatId="3D" csTypeId="urn:microsoft.com/office/officeart/2005/8/colors/accent1_2" csCatId="accent1" phldr="1"/>
      <dgm:spPr/>
    </dgm:pt>
    <dgm:pt modelId="{34D3CA10-ECFA-524E-8048-71A077E0CC10}">
      <dgm:prSet phldrT="[Text]"/>
      <dgm:spPr/>
      <dgm:t>
        <a:bodyPr/>
        <a:lstStyle/>
        <a:p>
          <a:r>
            <a:rPr lang="en-US"/>
            <a:t>Leadership</a:t>
          </a:r>
        </a:p>
      </dgm:t>
    </dgm:pt>
    <dgm:pt modelId="{C012F188-5467-1B4E-9F4A-295A38AC0C01}" type="parTrans" cxnId="{825955F1-7225-E14B-8AC2-58BA5AFE6201}">
      <dgm:prSet/>
      <dgm:spPr/>
      <dgm:t>
        <a:bodyPr/>
        <a:lstStyle/>
        <a:p>
          <a:endParaRPr lang="en-US"/>
        </a:p>
      </dgm:t>
    </dgm:pt>
    <dgm:pt modelId="{4CE45A93-C93E-F34B-806C-1C6BF330FA58}" type="sibTrans" cxnId="{825955F1-7225-E14B-8AC2-58BA5AFE6201}">
      <dgm:prSet/>
      <dgm:spPr/>
      <dgm:t>
        <a:bodyPr/>
        <a:lstStyle/>
        <a:p>
          <a:endParaRPr lang="en-US"/>
        </a:p>
      </dgm:t>
    </dgm:pt>
    <dgm:pt modelId="{2C72A3FD-6091-574E-9794-DB125F098FB0}">
      <dgm:prSet phldrT="[Text]"/>
      <dgm:spPr/>
      <dgm:t>
        <a:bodyPr/>
        <a:lstStyle/>
        <a:p>
          <a:r>
            <a:rPr lang="en-US"/>
            <a:t>Managers</a:t>
          </a:r>
        </a:p>
      </dgm:t>
    </dgm:pt>
    <dgm:pt modelId="{41C24C79-4C25-4E47-B93F-D944AC81EC0A}" type="parTrans" cxnId="{018DBA3C-8269-154D-80D0-38AB1BA913AB}">
      <dgm:prSet/>
      <dgm:spPr/>
      <dgm:t>
        <a:bodyPr/>
        <a:lstStyle/>
        <a:p>
          <a:endParaRPr lang="en-US"/>
        </a:p>
      </dgm:t>
    </dgm:pt>
    <dgm:pt modelId="{61ACF5E2-7FCA-024C-8C7A-4DB3FE37B48C}" type="sibTrans" cxnId="{018DBA3C-8269-154D-80D0-38AB1BA913AB}">
      <dgm:prSet/>
      <dgm:spPr/>
      <dgm:t>
        <a:bodyPr/>
        <a:lstStyle/>
        <a:p>
          <a:endParaRPr lang="en-US"/>
        </a:p>
      </dgm:t>
    </dgm:pt>
    <dgm:pt modelId="{5F6D499D-D9C2-8D48-9968-72B069FAF90E}">
      <dgm:prSet phldrT="[Text]"/>
      <dgm:spPr/>
      <dgm:t>
        <a:bodyPr/>
        <a:lstStyle/>
        <a:p>
          <a:r>
            <a:rPr lang="en-US"/>
            <a:t>Employees</a:t>
          </a:r>
        </a:p>
      </dgm:t>
    </dgm:pt>
    <dgm:pt modelId="{75074997-8968-D24A-AE4B-369A2230868B}" type="parTrans" cxnId="{2A13C8C5-9724-C24A-ADCD-70D3A19175DD}">
      <dgm:prSet/>
      <dgm:spPr/>
      <dgm:t>
        <a:bodyPr/>
        <a:lstStyle/>
        <a:p>
          <a:endParaRPr lang="en-US"/>
        </a:p>
      </dgm:t>
    </dgm:pt>
    <dgm:pt modelId="{1BA18778-FDB3-874D-AB65-191464F0ABD9}" type="sibTrans" cxnId="{2A13C8C5-9724-C24A-ADCD-70D3A19175DD}">
      <dgm:prSet/>
      <dgm:spPr/>
      <dgm:t>
        <a:bodyPr/>
        <a:lstStyle/>
        <a:p>
          <a:endParaRPr lang="en-US"/>
        </a:p>
      </dgm:t>
    </dgm:pt>
    <dgm:pt modelId="{9B528B60-565C-4E45-8BBF-0987E50A7F29}">
      <dgm:prSet phldrT="[Text]"/>
      <dgm:spPr/>
      <dgm:t>
        <a:bodyPr/>
        <a:lstStyle/>
        <a:p>
          <a:r>
            <a:rPr lang="en-US" dirty="0"/>
            <a:t>Sponsor</a:t>
          </a:r>
        </a:p>
      </dgm:t>
    </dgm:pt>
    <dgm:pt modelId="{EE4564DD-D91F-493D-9665-8DB7D7EC1898}" type="parTrans" cxnId="{D47F8272-67BD-462C-9B8C-B9CB774C456A}">
      <dgm:prSet/>
      <dgm:spPr/>
      <dgm:t>
        <a:bodyPr/>
        <a:lstStyle/>
        <a:p>
          <a:endParaRPr lang="en-US"/>
        </a:p>
      </dgm:t>
    </dgm:pt>
    <dgm:pt modelId="{53DFD963-EF55-46F1-8C2F-A3104178B444}" type="sibTrans" cxnId="{D47F8272-67BD-462C-9B8C-B9CB774C456A}">
      <dgm:prSet/>
      <dgm:spPr/>
      <dgm:t>
        <a:bodyPr/>
        <a:lstStyle/>
        <a:p>
          <a:endParaRPr lang="en-US"/>
        </a:p>
      </dgm:t>
    </dgm:pt>
    <dgm:pt modelId="{484527E1-DEE2-5E4D-BB5F-79E463D5BBE3}" type="pres">
      <dgm:prSet presAssocID="{C21CDD2A-A248-6448-9BB7-A98BE4B2E801}" presName="compositeShape" presStyleCnt="0">
        <dgm:presLayoutVars>
          <dgm:dir/>
          <dgm:resizeHandles/>
        </dgm:presLayoutVars>
      </dgm:prSet>
      <dgm:spPr/>
    </dgm:pt>
    <dgm:pt modelId="{330EA2C2-1453-2540-8C37-8FB38ED38B8E}" type="pres">
      <dgm:prSet presAssocID="{C21CDD2A-A248-6448-9BB7-A98BE4B2E801}" presName="pyramid" presStyleLbl="node1" presStyleIdx="0" presStyleCnt="1" custLinFactNeighborX="6417"/>
      <dgm:spPr>
        <a:solidFill>
          <a:srgbClr val="3887D1"/>
        </a:solidFill>
      </dgm:spPr>
    </dgm:pt>
    <dgm:pt modelId="{BE58440D-49B9-FF4B-A4F7-57F9CF0BE005}" type="pres">
      <dgm:prSet presAssocID="{C21CDD2A-A248-6448-9BB7-A98BE4B2E801}" presName="theList" presStyleCnt="0"/>
      <dgm:spPr/>
    </dgm:pt>
    <dgm:pt modelId="{4845EB9E-83B2-234D-85AB-C88DA236B0DE}" type="pres">
      <dgm:prSet presAssocID="{34D3CA10-ECFA-524E-8048-71A077E0CC10}" presName="aNode" presStyleLbl="fgAcc1" presStyleIdx="0" presStyleCnt="4" custScaleY="149415" custLinFactY="7796" custLinFactNeighborX="-8137" custLinFactNeighborY="100000">
        <dgm:presLayoutVars>
          <dgm:bulletEnabled val="1"/>
        </dgm:presLayoutVars>
      </dgm:prSet>
      <dgm:spPr/>
    </dgm:pt>
    <dgm:pt modelId="{E0B358D6-37D1-4C40-8671-E76F55CF36C4}" type="pres">
      <dgm:prSet presAssocID="{34D3CA10-ECFA-524E-8048-71A077E0CC10}" presName="aSpace" presStyleCnt="0"/>
      <dgm:spPr/>
    </dgm:pt>
    <dgm:pt modelId="{D14B97A9-C68D-9E41-9CAE-37528DE0A9D2}" type="pres">
      <dgm:prSet presAssocID="{2C72A3FD-6091-574E-9794-DB125F098FB0}" presName="aNode" presStyleLbl="fgAcc1" presStyleIdx="1" presStyleCnt="4" custScaleY="149415" custLinFactY="7796" custLinFactNeighborX="-8137" custLinFactNeighborY="100000">
        <dgm:presLayoutVars>
          <dgm:bulletEnabled val="1"/>
        </dgm:presLayoutVars>
      </dgm:prSet>
      <dgm:spPr/>
    </dgm:pt>
    <dgm:pt modelId="{2F0FD246-0B2C-554E-A877-F2C454F8D40C}" type="pres">
      <dgm:prSet presAssocID="{2C72A3FD-6091-574E-9794-DB125F098FB0}" presName="aSpace" presStyleCnt="0"/>
      <dgm:spPr/>
    </dgm:pt>
    <dgm:pt modelId="{ACC0E1CF-891E-1244-93FD-6AF378023CE6}" type="pres">
      <dgm:prSet presAssocID="{5F6D499D-D9C2-8D48-9968-72B069FAF90E}" presName="aNode" presStyleLbl="fgAcc1" presStyleIdx="2" presStyleCnt="4" custScaleY="149415" custLinFactY="7796" custLinFactNeighborX="-8137" custLinFactNeighborY="100000">
        <dgm:presLayoutVars>
          <dgm:bulletEnabled val="1"/>
        </dgm:presLayoutVars>
      </dgm:prSet>
      <dgm:spPr/>
    </dgm:pt>
    <dgm:pt modelId="{0291424D-E1DC-7B48-BAA3-2A56F85DE1D9}" type="pres">
      <dgm:prSet presAssocID="{5F6D499D-D9C2-8D48-9968-72B069FAF90E}" presName="aSpace" presStyleCnt="0"/>
      <dgm:spPr/>
    </dgm:pt>
    <dgm:pt modelId="{76C018D7-41D9-473C-A36E-B1DC4844CBD4}" type="pres">
      <dgm:prSet presAssocID="{9B528B60-565C-4E45-8BBF-0987E50A7F29}" presName="aNode" presStyleLbl="fgAcc1" presStyleIdx="3" presStyleCnt="4" custScaleY="149415" custLinFactY="7796" custLinFactNeighborX="-8137" custLinFactNeighborY="100000">
        <dgm:presLayoutVars>
          <dgm:bulletEnabled val="1"/>
        </dgm:presLayoutVars>
      </dgm:prSet>
      <dgm:spPr/>
    </dgm:pt>
    <dgm:pt modelId="{07850C2B-AB3D-4E3F-9254-C586D777AD7E}" type="pres">
      <dgm:prSet presAssocID="{9B528B60-565C-4E45-8BBF-0987E50A7F29}" presName="aSpace" presStyleCnt="0"/>
      <dgm:spPr/>
    </dgm:pt>
  </dgm:ptLst>
  <dgm:cxnLst>
    <dgm:cxn modelId="{BC18792B-D8CB-4C28-9E30-BD69819FFE42}" type="presOf" srcId="{2C72A3FD-6091-574E-9794-DB125F098FB0}" destId="{D14B97A9-C68D-9E41-9CAE-37528DE0A9D2}" srcOrd="0" destOrd="0" presId="urn:microsoft.com/office/officeart/2005/8/layout/pyramid2"/>
    <dgm:cxn modelId="{018DBA3C-8269-154D-80D0-38AB1BA913AB}" srcId="{C21CDD2A-A248-6448-9BB7-A98BE4B2E801}" destId="{2C72A3FD-6091-574E-9794-DB125F098FB0}" srcOrd="1" destOrd="0" parTransId="{41C24C79-4C25-4E47-B93F-D944AC81EC0A}" sibTransId="{61ACF5E2-7FCA-024C-8C7A-4DB3FE37B48C}"/>
    <dgm:cxn modelId="{CE6B483D-6B30-4F61-9DBD-23B45A4E4632}" type="presOf" srcId="{34D3CA10-ECFA-524E-8048-71A077E0CC10}" destId="{4845EB9E-83B2-234D-85AB-C88DA236B0DE}" srcOrd="0" destOrd="0" presId="urn:microsoft.com/office/officeart/2005/8/layout/pyramid2"/>
    <dgm:cxn modelId="{D47F8272-67BD-462C-9B8C-B9CB774C456A}" srcId="{C21CDD2A-A248-6448-9BB7-A98BE4B2E801}" destId="{9B528B60-565C-4E45-8BBF-0987E50A7F29}" srcOrd="3" destOrd="0" parTransId="{EE4564DD-D91F-493D-9665-8DB7D7EC1898}" sibTransId="{53DFD963-EF55-46F1-8C2F-A3104178B444}"/>
    <dgm:cxn modelId="{08D76888-0F53-4B02-B23E-7062B338B6E9}" type="presOf" srcId="{5F6D499D-D9C2-8D48-9968-72B069FAF90E}" destId="{ACC0E1CF-891E-1244-93FD-6AF378023CE6}" srcOrd="0" destOrd="0" presId="urn:microsoft.com/office/officeart/2005/8/layout/pyramid2"/>
    <dgm:cxn modelId="{5350FBB3-ACF9-4A48-99C5-90C3883B3333}" type="presOf" srcId="{9B528B60-565C-4E45-8BBF-0987E50A7F29}" destId="{76C018D7-41D9-473C-A36E-B1DC4844CBD4}" srcOrd="0" destOrd="0" presId="urn:microsoft.com/office/officeart/2005/8/layout/pyramid2"/>
    <dgm:cxn modelId="{2A13C8C5-9724-C24A-ADCD-70D3A19175DD}" srcId="{C21CDD2A-A248-6448-9BB7-A98BE4B2E801}" destId="{5F6D499D-D9C2-8D48-9968-72B069FAF90E}" srcOrd="2" destOrd="0" parTransId="{75074997-8968-D24A-AE4B-369A2230868B}" sibTransId="{1BA18778-FDB3-874D-AB65-191464F0ABD9}"/>
    <dgm:cxn modelId="{825955F1-7225-E14B-8AC2-58BA5AFE6201}" srcId="{C21CDD2A-A248-6448-9BB7-A98BE4B2E801}" destId="{34D3CA10-ECFA-524E-8048-71A077E0CC10}" srcOrd="0" destOrd="0" parTransId="{C012F188-5467-1B4E-9F4A-295A38AC0C01}" sibTransId="{4CE45A93-C93E-F34B-806C-1C6BF330FA58}"/>
    <dgm:cxn modelId="{DD6DC4F9-9514-46D9-9488-405D49A6902E}" type="presOf" srcId="{C21CDD2A-A248-6448-9BB7-A98BE4B2E801}" destId="{484527E1-DEE2-5E4D-BB5F-79E463D5BBE3}" srcOrd="0" destOrd="0" presId="urn:microsoft.com/office/officeart/2005/8/layout/pyramid2"/>
    <dgm:cxn modelId="{656B31A0-A571-4CCC-8CDF-C2C49BA62C8D}" type="presParOf" srcId="{484527E1-DEE2-5E4D-BB5F-79E463D5BBE3}" destId="{330EA2C2-1453-2540-8C37-8FB38ED38B8E}" srcOrd="0" destOrd="0" presId="urn:microsoft.com/office/officeart/2005/8/layout/pyramid2"/>
    <dgm:cxn modelId="{848540B1-873F-4387-83EE-615B140E39EC}" type="presParOf" srcId="{484527E1-DEE2-5E4D-BB5F-79E463D5BBE3}" destId="{BE58440D-49B9-FF4B-A4F7-57F9CF0BE005}" srcOrd="1" destOrd="0" presId="urn:microsoft.com/office/officeart/2005/8/layout/pyramid2"/>
    <dgm:cxn modelId="{ADE41A8B-8ADD-442C-AC98-96CC94A117A3}" type="presParOf" srcId="{BE58440D-49B9-FF4B-A4F7-57F9CF0BE005}" destId="{4845EB9E-83B2-234D-85AB-C88DA236B0DE}" srcOrd="0" destOrd="0" presId="urn:microsoft.com/office/officeart/2005/8/layout/pyramid2"/>
    <dgm:cxn modelId="{450233C0-595B-406D-A48D-0DD62BFFD258}" type="presParOf" srcId="{BE58440D-49B9-FF4B-A4F7-57F9CF0BE005}" destId="{E0B358D6-37D1-4C40-8671-E76F55CF36C4}" srcOrd="1" destOrd="0" presId="urn:microsoft.com/office/officeart/2005/8/layout/pyramid2"/>
    <dgm:cxn modelId="{8B7F540A-04FF-4D31-AA2F-4FCF89D8B603}" type="presParOf" srcId="{BE58440D-49B9-FF4B-A4F7-57F9CF0BE005}" destId="{D14B97A9-C68D-9E41-9CAE-37528DE0A9D2}" srcOrd="2" destOrd="0" presId="urn:microsoft.com/office/officeart/2005/8/layout/pyramid2"/>
    <dgm:cxn modelId="{CB43583B-C628-4861-829F-7066F78D7D15}" type="presParOf" srcId="{BE58440D-49B9-FF4B-A4F7-57F9CF0BE005}" destId="{2F0FD246-0B2C-554E-A877-F2C454F8D40C}" srcOrd="3" destOrd="0" presId="urn:microsoft.com/office/officeart/2005/8/layout/pyramid2"/>
    <dgm:cxn modelId="{1DC84DC2-D721-4102-90FC-77D91B4C4F4F}" type="presParOf" srcId="{BE58440D-49B9-FF4B-A4F7-57F9CF0BE005}" destId="{ACC0E1CF-891E-1244-93FD-6AF378023CE6}" srcOrd="4" destOrd="0" presId="urn:microsoft.com/office/officeart/2005/8/layout/pyramid2"/>
    <dgm:cxn modelId="{41183A08-5EF8-46F5-9DCC-84392A1BE805}" type="presParOf" srcId="{BE58440D-49B9-FF4B-A4F7-57F9CF0BE005}" destId="{0291424D-E1DC-7B48-BAA3-2A56F85DE1D9}" srcOrd="5" destOrd="0" presId="urn:microsoft.com/office/officeart/2005/8/layout/pyramid2"/>
    <dgm:cxn modelId="{450B9A10-9DB9-4B00-B995-61C02AB191FA}" type="presParOf" srcId="{BE58440D-49B9-FF4B-A4F7-57F9CF0BE005}" destId="{76C018D7-41D9-473C-A36E-B1DC4844CBD4}" srcOrd="6" destOrd="0" presId="urn:microsoft.com/office/officeart/2005/8/layout/pyramid2"/>
    <dgm:cxn modelId="{9FBFF53E-C1AC-4E41-933E-8EBEC7BB61EC}" type="presParOf" srcId="{BE58440D-49B9-FF4B-A4F7-57F9CF0BE005}" destId="{07850C2B-AB3D-4E3F-9254-C586D777AD7E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0EA2C2-1453-2540-8C37-8FB38ED38B8E}">
      <dsp:nvSpPr>
        <dsp:cNvPr id="0" name=""/>
        <dsp:cNvSpPr/>
      </dsp:nvSpPr>
      <dsp:spPr>
        <a:xfrm>
          <a:off x="688336" y="0"/>
          <a:ext cx="2960687" cy="2960687"/>
        </a:xfrm>
        <a:prstGeom prst="triangle">
          <a:avLst/>
        </a:prstGeom>
        <a:solidFill>
          <a:srgbClr val="3887D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45EB9E-83B2-234D-85AB-C88DA236B0DE}">
      <dsp:nvSpPr>
        <dsp:cNvPr id="0" name=""/>
        <dsp:cNvSpPr/>
      </dsp:nvSpPr>
      <dsp:spPr>
        <a:xfrm>
          <a:off x="1822100" y="371048"/>
          <a:ext cx="1924446" cy="54605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Leadership</a:t>
          </a:r>
        </a:p>
      </dsp:txBody>
      <dsp:txXfrm>
        <a:off x="1848756" y="397704"/>
        <a:ext cx="1871134" cy="492739"/>
      </dsp:txXfrm>
    </dsp:sp>
    <dsp:sp modelId="{D14B97A9-C68D-9E41-9CAE-37528DE0A9D2}">
      <dsp:nvSpPr>
        <dsp:cNvPr id="0" name=""/>
        <dsp:cNvSpPr/>
      </dsp:nvSpPr>
      <dsp:spPr>
        <a:xfrm>
          <a:off x="1822100" y="962782"/>
          <a:ext cx="1924446" cy="54605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Managers</a:t>
          </a:r>
        </a:p>
      </dsp:txBody>
      <dsp:txXfrm>
        <a:off x="1848756" y="989438"/>
        <a:ext cx="1871134" cy="492739"/>
      </dsp:txXfrm>
    </dsp:sp>
    <dsp:sp modelId="{ACC0E1CF-891E-1244-93FD-6AF378023CE6}">
      <dsp:nvSpPr>
        <dsp:cNvPr id="0" name=""/>
        <dsp:cNvSpPr/>
      </dsp:nvSpPr>
      <dsp:spPr>
        <a:xfrm>
          <a:off x="1822100" y="1554517"/>
          <a:ext cx="1924446" cy="54605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Employees</a:t>
          </a:r>
        </a:p>
      </dsp:txBody>
      <dsp:txXfrm>
        <a:off x="1848756" y="1581173"/>
        <a:ext cx="1871134" cy="492739"/>
      </dsp:txXfrm>
    </dsp:sp>
    <dsp:sp modelId="{76C018D7-41D9-473C-A36E-B1DC4844CBD4}">
      <dsp:nvSpPr>
        <dsp:cNvPr id="0" name=""/>
        <dsp:cNvSpPr/>
      </dsp:nvSpPr>
      <dsp:spPr>
        <a:xfrm>
          <a:off x="1822100" y="2146251"/>
          <a:ext cx="1924446" cy="54605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Sponsor</a:t>
          </a:r>
        </a:p>
      </dsp:txBody>
      <dsp:txXfrm>
        <a:off x="1848756" y="2172907"/>
        <a:ext cx="1871134" cy="4927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Google Shape;3;n">
            <a:extLst>
              <a:ext uri="{FF2B5EF4-FFF2-40B4-BE49-F238E27FC236}">
                <a16:creationId xmlns:a16="http://schemas.microsoft.com/office/drawing/2014/main" id="{4D84064C-6AEA-7C9D-8FF3-E1CBEB84357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Google Shape;4;n">
            <a:extLst>
              <a:ext uri="{FF2B5EF4-FFF2-40B4-BE49-F238E27FC236}">
                <a16:creationId xmlns:a16="http://schemas.microsoft.com/office/drawing/2014/main" id="{792DEFB0-BAB0-1FDE-A7C3-31B89CA7F73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62" tIns="93162" rIns="93162" bIns="9316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1pPr>
    <a:lvl2pPr marL="914400" lvl="1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2pPr>
    <a:lvl3pPr marL="1371600" lvl="2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3pPr>
    <a:lvl4pPr marL="1828800" lvl="3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4pPr>
    <a:lvl5pPr marL="2286000" lvl="4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E0181C-8E0A-7256-A6EA-807EB37A1D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0961343-4A3C-5BBE-E57C-FF2D6FB482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A744BEE-81A3-2E8A-6A4D-F39F79B5E3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35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42E221-572F-548F-CF08-D3FF725B7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2B5879C1-6D03-CB85-0F2C-69CAEE9E06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headEnd/>
            <a:tailEnd/>
          </a:ln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B1D396A3-823F-1C2D-AD52-A7D27FB41C0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SzPts val="1100"/>
              <a:buFont typeface="Arial" panose="020B0604020202020204" pitchFamily="34" charset="0"/>
              <a:buChar char="●"/>
            </a:pPr>
            <a:r>
              <a:rPr lang="en-US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Vision/Mission HR </a:t>
            </a:r>
            <a:r>
              <a:rPr lang="en-US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- We Are About Growth.</a:t>
            </a:r>
          </a:p>
          <a:p>
            <a:pPr eaLnBrk="1" hangingPunct="1">
              <a:buSzPts val="1100"/>
              <a:buFont typeface="Arial" panose="020B0604020202020204" pitchFamily="34" charset="0"/>
              <a:buChar char="●"/>
            </a:pPr>
            <a:r>
              <a:rPr lang="en-US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US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:  We enable the business by help us making better decisions about people, organization and culture</a:t>
            </a:r>
          </a:p>
          <a:p>
            <a:pPr eaLnBrk="1" hangingPunct="1">
              <a:buSzPts val="1100"/>
              <a:buFont typeface="Arial" panose="020B0604020202020204" pitchFamily="34" charset="0"/>
              <a:buChar char="●"/>
            </a:pPr>
            <a:r>
              <a:rPr lang="en-US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Customer Focus:  </a:t>
            </a:r>
            <a:r>
              <a:rPr lang="en-US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HR is not about HR, but about delivering value to all stakeholders inside (e.g., employees, managers, senior leaders, business strategy) and outside (customers, investors and communities)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B7261E-4EBA-4D7F-9F38-2EACB8D292E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0"/>
            <a:ext cx="0" cy="0"/>
          </a:xfrm>
        </p:spPr>
        <p:txBody>
          <a:bodyPr lIns="93177" tIns="46589" rIns="93177" bIns="46589"/>
          <a:lstStyle/>
          <a:p>
            <a:pPr algn="r" defTabSz="46588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0C2AF5EB-DD06-41EF-9665-C353E4BAC550}" type="slidenum">
              <a:rPr lang="en-US" sz="1200">
                <a:solidFill>
                  <a:prstClr val="black"/>
                </a:solidFill>
                <a:latin typeface="Calibri" panose="020F0502020204030204"/>
              </a:rPr>
              <a:pPr algn="r" defTabSz="465887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 sz="120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9318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D6BAB3-F0B6-48F5-0AA6-771F9605EA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17FBEB6-41BB-1487-9E57-C193B85F52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E6CB2E2-2223-7BF8-4A61-DF20E9DC9B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752F8C-F8DD-77E4-39E3-4B6C7B9B3C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lIns="93177" tIns="46589" rIns="93177" bIns="46589"/>
          <a:lstStyle/>
          <a:p>
            <a:fld id="{6A8085EB-A842-433F-9E56-C1D81DEF405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25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1800" y="709613"/>
            <a:ext cx="6302375" cy="3544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85" name="Google Shape;1185;p56:notes"/>
          <p:cNvSpPr txBox="1">
            <a:spLocks noGrp="1"/>
          </p:cNvSpPr>
          <p:nvPr>
            <p:ph type="body" idx="1"/>
          </p:nvPr>
        </p:nvSpPr>
        <p:spPr>
          <a:xfrm>
            <a:off x="717268" y="4490033"/>
            <a:ext cx="5731651" cy="4251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9033A-F734-D120-8F84-A5DD1D22D1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D869BF3C-F0FB-8306-373D-EE0196AA410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headEnd/>
            <a:tailEnd/>
          </a:ln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DA5B79C0-38D3-1BB0-615D-FFB868BB8D0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SzPts val="1100"/>
              <a:buFont typeface="Arial" panose="020B0604020202020204" pitchFamily="34" charset="0"/>
              <a:buChar char="●"/>
            </a:pPr>
            <a:r>
              <a:rPr lang="en-US" altLang="en-US" sz="900" b="1">
                <a:latin typeface="Arial" panose="020B0604020202020204" pitchFamily="34" charset="0"/>
                <a:cs typeface="Arial" panose="020B0604020202020204" pitchFamily="34" charset="0"/>
              </a:rPr>
              <a:t>Vision/Mission HR </a:t>
            </a:r>
            <a:r>
              <a:rPr lang="en-US" altLang="en-US" sz="900">
                <a:latin typeface="Arial" panose="020B0604020202020204" pitchFamily="34" charset="0"/>
                <a:cs typeface="Arial" panose="020B0604020202020204" pitchFamily="34" charset="0"/>
              </a:rPr>
              <a:t>- We Are About Growth.</a:t>
            </a:r>
          </a:p>
          <a:p>
            <a:pPr eaLnBrk="1" hangingPunct="1">
              <a:buSzPts val="1100"/>
              <a:buFont typeface="Arial" panose="020B0604020202020204" pitchFamily="34" charset="0"/>
              <a:buChar char="●"/>
            </a:pPr>
            <a:r>
              <a:rPr lang="en-US" altLang="en-US" sz="900" b="1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US" altLang="en-US" sz="900">
                <a:latin typeface="Arial" panose="020B0604020202020204" pitchFamily="34" charset="0"/>
                <a:cs typeface="Arial" panose="020B0604020202020204" pitchFamily="34" charset="0"/>
              </a:rPr>
              <a:t>:  We enable the business by help us making better decisions about people, organization and culture</a:t>
            </a:r>
          </a:p>
          <a:p>
            <a:pPr eaLnBrk="1" hangingPunct="1">
              <a:buSzPts val="1100"/>
              <a:buFont typeface="Arial" panose="020B0604020202020204" pitchFamily="34" charset="0"/>
              <a:buChar char="●"/>
            </a:pPr>
            <a:r>
              <a:rPr lang="en-US" altLang="en-US" sz="900" b="1">
                <a:latin typeface="Arial" panose="020B0604020202020204" pitchFamily="34" charset="0"/>
                <a:cs typeface="Arial" panose="020B0604020202020204" pitchFamily="34" charset="0"/>
              </a:rPr>
              <a:t>Customer Focus:  </a:t>
            </a:r>
            <a:r>
              <a:rPr lang="en-US" altLang="en-US" sz="900">
                <a:latin typeface="Arial" panose="020B0604020202020204" pitchFamily="34" charset="0"/>
                <a:cs typeface="Arial" panose="020B0604020202020204" pitchFamily="34" charset="0"/>
              </a:rPr>
              <a:t>HR is not about HR, but about delivering value to all stakeholders inside (e.g., employees, managers, senior leaders, business strategy) and outside (customers, investors and communities)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E5BC3-B2DE-D653-405C-D3294BBBC97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0"/>
            <a:ext cx="0" cy="0"/>
          </a:xfrm>
        </p:spPr>
        <p:txBody>
          <a:bodyPr lIns="93177" tIns="46589" rIns="93177" bIns="46589"/>
          <a:lstStyle/>
          <a:p>
            <a:pPr algn="r" defTabSz="46588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0C2AF5EB-DD06-41EF-9665-C353E4BAC550}" type="slidenum">
              <a:rPr lang="en-US" sz="1200">
                <a:solidFill>
                  <a:prstClr val="black"/>
                </a:solidFill>
                <a:latin typeface="Calibri" panose="020F0502020204030204"/>
              </a:rPr>
              <a:pPr algn="r" defTabSz="465887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US" sz="120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58810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lIns="93177" tIns="46589" rIns="93177" bIns="46589"/>
          <a:lstStyle/>
          <a:p>
            <a:pPr algn="r" defTabSz="9317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A8085EB-A842-433F-9E56-C1D81DEF405A}" type="slidenum">
              <a:rPr lang="en-US" sz="1200">
                <a:solidFill>
                  <a:prstClr val="black"/>
                </a:solidFill>
                <a:latin typeface="Calibri" panose="020F0502020204030204"/>
              </a:rPr>
              <a:pPr algn="r" defTabSz="93177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en-US" sz="120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71464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20887" y="181318"/>
            <a:ext cx="5186838" cy="431006"/>
          </a:xfrm>
          <a:prstGeom prst="rect">
            <a:avLst/>
          </a:prstGeom>
        </p:spPr>
        <p:txBody>
          <a:bodyPr/>
          <a:lstStyle>
            <a:lvl1pPr>
              <a:defRPr sz="27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1"/>
            <a:ext cx="6400800" cy="253916"/>
          </a:xfrm>
          <a:prstGeom prst="rect">
            <a:avLst/>
          </a:prstGeom>
        </p:spPr>
        <p:txBody>
          <a:bodyPr/>
          <a:lstStyle>
            <a:lvl1pPr>
              <a:defRPr sz="16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A25E2C9B-0C1A-4E68-97F0-6395C8F1DA9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EF4996AA-ED86-DCFE-27BC-BC7DC4E2350E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5394A4-9609-4A36-83AA-38F89D343A71}" type="datetimeFigureOut">
              <a:rPr lang="en-US" altLang="en-US"/>
              <a:pPr/>
              <a:t>6/6/25</a:t>
            </a:fld>
            <a:endParaRPr lang="en-US" alt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10E6F30C-3C73-AD2D-E19D-DD23155877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E3807F-4D89-4304-ABF3-86E2E62A38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088181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00239" y="174080"/>
            <a:ext cx="6446996" cy="415498"/>
          </a:xfrm>
        </p:spPr>
        <p:txBody>
          <a:bodyPr/>
          <a:lstStyle>
            <a:lvl1pPr>
              <a:defRPr sz="27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96469" y="1099852"/>
            <a:ext cx="4435793" cy="253916"/>
          </a:xfrm>
        </p:spPr>
        <p:txBody>
          <a:bodyPr/>
          <a:lstStyle>
            <a:lvl1pPr>
              <a:defRPr sz="16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AA71CE16-0982-70A3-D25F-1162C3DC1B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1E70A72C-65EB-0225-49DC-081A5DE4E0FB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6E50111D-7828-4BE6-ADC4-1C2FEA50D65B}" type="datetimeFigureOut">
              <a:rPr lang="en-US" altLang="en-US"/>
              <a:pPr/>
              <a:t>6/6/25</a:t>
            </a:fld>
            <a:endParaRPr lang="en-US" alt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5FF4C2CB-3755-C18C-869E-15B2E8076F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7B39D-D4BF-4420-B492-FD966432D6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2474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00239" y="174080"/>
            <a:ext cx="6446996" cy="415498"/>
          </a:xfrm>
        </p:spPr>
        <p:txBody>
          <a:bodyPr/>
          <a:lstStyle>
            <a:lvl1pPr>
              <a:defRPr sz="27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6"/>
            <a:ext cx="39776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6"/>
            <a:ext cx="39776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Holder 4">
            <a:extLst>
              <a:ext uri="{FF2B5EF4-FFF2-40B4-BE49-F238E27FC236}">
                <a16:creationId xmlns:a16="http://schemas.microsoft.com/office/drawing/2014/main" id="{E802DAF1-5419-0844-82E7-205526F9442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Holder 5">
            <a:extLst>
              <a:ext uri="{FF2B5EF4-FFF2-40B4-BE49-F238E27FC236}">
                <a16:creationId xmlns:a16="http://schemas.microsoft.com/office/drawing/2014/main" id="{53C40CDA-CFCD-961B-8308-B680BACDF253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C4106E-4AF4-4B73-913E-1FABD3DF68D3}" type="datetimeFigureOut">
              <a:rPr lang="en-US" altLang="en-US"/>
              <a:pPr/>
              <a:t>6/6/25</a:t>
            </a:fld>
            <a:endParaRPr lang="en-US" altLang="en-US"/>
          </a:p>
        </p:txBody>
      </p:sp>
      <p:sp>
        <p:nvSpPr>
          <p:cNvPr id="7" name="Holder 6">
            <a:extLst>
              <a:ext uri="{FF2B5EF4-FFF2-40B4-BE49-F238E27FC236}">
                <a16:creationId xmlns:a16="http://schemas.microsoft.com/office/drawing/2014/main" id="{4079749F-12DD-B904-84DD-A013E9831A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47DE32-6FA1-4DB0-9AFE-48C7C99DC1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105192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00239" y="174080"/>
            <a:ext cx="6446996" cy="415498"/>
          </a:xfrm>
        </p:spPr>
        <p:txBody>
          <a:bodyPr/>
          <a:lstStyle>
            <a:lvl1pPr>
              <a:defRPr sz="27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4">
            <a:extLst>
              <a:ext uri="{FF2B5EF4-FFF2-40B4-BE49-F238E27FC236}">
                <a16:creationId xmlns:a16="http://schemas.microsoft.com/office/drawing/2014/main" id="{957F8A9C-BEE2-A31F-A0B8-E9EB6642406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Holder 5">
            <a:extLst>
              <a:ext uri="{FF2B5EF4-FFF2-40B4-BE49-F238E27FC236}">
                <a16:creationId xmlns:a16="http://schemas.microsoft.com/office/drawing/2014/main" id="{2A66A1FB-FED0-4C07-A8A0-78FF7B2FAC61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01A70D-C546-4340-B4A5-08E09F59E373}" type="datetimeFigureOut">
              <a:rPr lang="en-US" altLang="en-US"/>
              <a:pPr/>
              <a:t>6/6/25</a:t>
            </a:fld>
            <a:endParaRPr lang="en-US" altLang="en-US"/>
          </a:p>
        </p:txBody>
      </p:sp>
      <p:sp>
        <p:nvSpPr>
          <p:cNvPr id="5" name="Holder 6">
            <a:extLst>
              <a:ext uri="{FF2B5EF4-FFF2-40B4-BE49-F238E27FC236}">
                <a16:creationId xmlns:a16="http://schemas.microsoft.com/office/drawing/2014/main" id="{839D32FA-C040-B9D9-4710-B085CBFE52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4977B3-60E6-41F0-A39E-E339743DA0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06897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id="{D98491E4-9537-59C7-44B0-BF0B4850F77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Holder 5">
            <a:extLst>
              <a:ext uri="{FF2B5EF4-FFF2-40B4-BE49-F238E27FC236}">
                <a16:creationId xmlns:a16="http://schemas.microsoft.com/office/drawing/2014/main" id="{7238E5F5-9E7B-8B97-A90A-45D213C7A9CD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E3E658-F7E0-415A-AE67-FAF50900D985}" type="datetimeFigureOut">
              <a:rPr lang="en-US" altLang="en-US"/>
              <a:pPr/>
              <a:t>6/6/25</a:t>
            </a:fld>
            <a:endParaRPr lang="en-US" altLang="en-US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F2636A2E-2E68-46E7-EFA1-24831EBE77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5A25D6-BA9E-4608-8848-EB4D73711D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4134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9"/>
          <p:cNvSpPr>
            <a:spLocks noGrp="1"/>
          </p:cNvSpPr>
          <p:nvPr>
            <p:ph sz="quarter" idx="11"/>
          </p:nvPr>
        </p:nvSpPr>
        <p:spPr>
          <a:xfrm>
            <a:off x="328364" y="4794132"/>
            <a:ext cx="6682039" cy="79189"/>
          </a:xfrm>
        </p:spPr>
        <p:txBody>
          <a:bodyPr/>
          <a:lstStyle>
            <a:lvl1pPr defTabSz="978670" eaLnBrk="0" hangingPunct="0">
              <a:lnSpc>
                <a:spcPct val="85000"/>
              </a:lnSpc>
              <a:buNone/>
              <a:defRPr sz="600" baseline="0">
                <a:latin typeface="Univers LT 55" pitchFamily="2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9DE909-0AF2-916F-D1E6-A9D57E06EF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fld id="{A105FC0A-32CE-4A06-803A-3D92FBFD27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1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rge Chart withou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221676A-5991-EDB6-7AD3-3BF2A3FAB973}"/>
              </a:ext>
            </a:extLst>
          </p:cNvPr>
          <p:cNvSpPr/>
          <p:nvPr userDrawn="1"/>
        </p:nvSpPr>
        <p:spPr>
          <a:xfrm>
            <a:off x="352426" y="996951"/>
            <a:ext cx="8486775" cy="3546475"/>
          </a:xfrm>
          <a:prstGeom prst="rect">
            <a:avLst/>
          </a:prstGeom>
          <a:gradFill flip="none" rotWithShape="1">
            <a:gsLst>
              <a:gs pos="0">
                <a:srgbClr val="787878">
                  <a:tint val="66000"/>
                  <a:satMod val="160000"/>
                </a:srgbClr>
              </a:gs>
              <a:gs pos="50000">
                <a:srgbClr val="787878">
                  <a:tint val="44500"/>
                  <a:satMod val="160000"/>
                </a:srgbClr>
              </a:gs>
              <a:gs pos="100000">
                <a:srgbClr val="787878">
                  <a:tint val="23500"/>
                  <a:satMod val="160000"/>
                </a:srgbClr>
              </a:gs>
            </a:gsLst>
            <a:lin ang="5400000" scaled="0"/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kern="0">
              <a:solidFill>
                <a:srgbClr val="333333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hart Placeholder 2"/>
          <p:cNvSpPr>
            <a:spLocks noGrp="1"/>
          </p:cNvSpPr>
          <p:nvPr>
            <p:ph type="chart" idx="1"/>
          </p:nvPr>
        </p:nvSpPr>
        <p:spPr>
          <a:xfrm>
            <a:off x="419100" y="1044650"/>
            <a:ext cx="8343900" cy="276999"/>
          </a:xfrm>
        </p:spPr>
        <p:txBody>
          <a:bodyPr/>
          <a:lstStyle>
            <a:lvl1pPr>
              <a:buClr>
                <a:srgbClr val="333333"/>
              </a:buCl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1CD2E2A2-69FC-D1D0-1B66-398177C9DDB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4767264"/>
            <a:ext cx="2133600" cy="276999"/>
          </a:xfrm>
        </p:spPr>
        <p:txBody>
          <a:bodyPr/>
          <a:lstStyle>
            <a:lvl1pPr>
              <a:defRPr/>
            </a:lvl1pPr>
          </a:lstStyle>
          <a:p>
            <a:fld id="{EC1F9FCE-5745-4ADB-9507-D19EAF0AF8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851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WB_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 not remove" hidden="1">
            <a:extLst>
              <a:ext uri="{FF2B5EF4-FFF2-40B4-BE49-F238E27FC236}">
                <a16:creationId xmlns:a16="http://schemas.microsoft.com/office/drawing/2014/main" id="{870565C1-11BA-48CA-822C-47037D000998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1"/>
            <a:ext cx="12700" cy="9525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89ECA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138160" cy="32316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21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5363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15BA9-9CB4-F9B3-1681-A6F07C7A2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39975"/>
            <a:ext cx="6858000" cy="69249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D60842-80C8-D1BD-99E7-F8E149C21D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27699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37FEC-5AFB-4DDB-8C79-EA2437FF9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3F22-0B3E-4F4D-BD9E-8E660147863E}" type="datetimeFigureOut">
              <a:rPr lang="en-US" smtClean="0"/>
              <a:t>6/6/25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36112-D34C-9EB3-B08C-BE8E7A58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030D8-188D-3070-A8A4-9608DD113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A4A8D-D931-2A49-AA3D-7C2A22DFE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7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g object 16">
            <a:extLst>
              <a:ext uri="{FF2B5EF4-FFF2-40B4-BE49-F238E27FC236}">
                <a16:creationId xmlns:a16="http://schemas.microsoft.com/office/drawing/2014/main" id="{3378A534-303E-3A25-97D9-A03B454773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1"/>
            <a:ext cx="91440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bg object 17">
            <a:extLst>
              <a:ext uri="{FF2B5EF4-FFF2-40B4-BE49-F238E27FC236}">
                <a16:creationId xmlns:a16="http://schemas.microsoft.com/office/drawing/2014/main" id="{A0290913-E5DA-E81E-C14F-F4CB68554DC8}"/>
              </a:ext>
            </a:extLst>
          </p:cNvPr>
          <p:cNvSpPr/>
          <p:nvPr/>
        </p:nvSpPr>
        <p:spPr>
          <a:xfrm>
            <a:off x="0" y="0"/>
            <a:ext cx="9144000" cy="762000"/>
          </a:xfrm>
          <a:custGeom>
            <a:avLst/>
            <a:gdLst/>
            <a:ahLst/>
            <a:cxnLst/>
            <a:rect l="l" t="t" r="r" b="b"/>
            <a:pathLst>
              <a:path w="12192000" h="1015365">
                <a:moveTo>
                  <a:pt x="12192000" y="0"/>
                </a:moveTo>
                <a:lnTo>
                  <a:pt x="0" y="0"/>
                </a:lnTo>
                <a:lnTo>
                  <a:pt x="0" y="1014984"/>
                </a:lnTo>
                <a:lnTo>
                  <a:pt x="12192000" y="1014984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350" kern="0">
              <a:solidFill>
                <a:sysClr val="windowText" lastClr="000000"/>
              </a:solidFill>
            </a:endParaRPr>
          </a:p>
        </p:txBody>
      </p:sp>
      <p:sp>
        <p:nvSpPr>
          <p:cNvPr id="1029" name="Holder 2">
            <a:extLst>
              <a:ext uri="{FF2B5EF4-FFF2-40B4-BE49-F238E27FC236}">
                <a16:creationId xmlns:a16="http://schemas.microsoft.com/office/drawing/2014/main" id="{8FB46AF4-5F2E-DE4E-C415-1DFE4414E7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00239" y="174626"/>
            <a:ext cx="64468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  <p:sp>
        <p:nvSpPr>
          <p:cNvPr id="1030" name="Holder 3">
            <a:extLst>
              <a:ext uri="{FF2B5EF4-FFF2-40B4-BE49-F238E27FC236}">
                <a16:creationId xmlns:a16="http://schemas.microsoft.com/office/drawing/2014/main" id="{5FDF96C4-FF38-EC89-74AA-8386EBA4F1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6" y="1100140"/>
            <a:ext cx="44354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  <p:sp>
        <p:nvSpPr>
          <p:cNvPr id="1031" name="Holder 4">
            <a:extLst>
              <a:ext uri="{FF2B5EF4-FFF2-40B4-BE49-F238E27FC236}">
                <a16:creationId xmlns:a16="http://schemas.microsoft.com/office/drawing/2014/main" id="{2F7E5710-9770-CEE9-3276-587AD9A93877}"/>
              </a:ext>
            </a:extLst>
          </p:cNvPr>
          <p:cNvSpPr>
            <a:spLocks noGrp="1" noChangeArrowheads="1"/>
          </p:cNvSpPr>
          <p:nvPr>
            <p:ph type="ftr" sz="quarter" idx="5"/>
          </p:nvPr>
        </p:nvSpPr>
        <p:spPr bwMode="auto">
          <a:xfrm>
            <a:off x="3108326" y="4783138"/>
            <a:ext cx="2927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1" hangingPunct="1">
              <a:defRPr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32" name="Holder 5">
            <a:extLst>
              <a:ext uri="{FF2B5EF4-FFF2-40B4-BE49-F238E27FC236}">
                <a16:creationId xmlns:a16="http://schemas.microsoft.com/office/drawing/2014/main" id="{2852EF6A-7375-D05C-7945-D55D6D80FC49}"/>
              </a:ext>
            </a:extLst>
          </p:cNvPr>
          <p:cNvSpPr>
            <a:spLocks noGrp="1" noChangeArrowheads="1"/>
          </p:cNvSpPr>
          <p:nvPr>
            <p:ph type="dt" sz="half" idx="6"/>
          </p:nvPr>
        </p:nvSpPr>
        <p:spPr bwMode="auto">
          <a:xfrm>
            <a:off x="457200" y="4783138"/>
            <a:ext cx="21034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>
                <a:solidFill>
                  <a:srgbClr val="898989"/>
                </a:solidFill>
              </a:defRPr>
            </a:lvl1pPr>
          </a:lstStyle>
          <a:p>
            <a:fld id="{6A9E7E35-9EED-471E-BA18-014BE420DACC}" type="datetimeFigureOut">
              <a:rPr lang="en-US" altLang="en-US"/>
              <a:pPr/>
              <a:t>6/6/25</a:t>
            </a:fld>
            <a:endParaRPr lang="en-US" altLang="en-US"/>
          </a:p>
        </p:txBody>
      </p:sp>
      <p:sp>
        <p:nvSpPr>
          <p:cNvPr id="1033" name="Holder 6">
            <a:extLst>
              <a:ext uri="{FF2B5EF4-FFF2-40B4-BE49-F238E27FC236}">
                <a16:creationId xmlns:a16="http://schemas.microsoft.com/office/drawing/2014/main" id="{FA43BB47-6A43-CF32-6573-2B34D677F70A}"/>
              </a:ext>
            </a:extLst>
          </p:cNvPr>
          <p:cNvSpPr>
            <a:spLocks noGrp="1" noChangeArrowheads="1"/>
          </p:cNvSpPr>
          <p:nvPr>
            <p:ph type="sldNum" sz="quarter" idx="7"/>
          </p:nvPr>
        </p:nvSpPr>
        <p:spPr bwMode="auto">
          <a:xfrm>
            <a:off x="6583364" y="4783138"/>
            <a:ext cx="21034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fld id="{C6DAEE30-4C57-4CB0-BC97-5AB3DC3428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08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 Light" panose="020F03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 Light" panose="020F03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 Light" panose="020F03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 Light" panose="020F0302020204030204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 Light" panose="020F0302020204030204" pitchFamily="34" charset="0"/>
        </a:defRPr>
      </a:lvl6pPr>
      <a:lvl7pPr marL="914378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 Light" panose="020F0302020204030204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 Light" panose="020F0302020204030204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 Light" panose="020F0302020204030204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342892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685783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028675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371566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1714457" eaLnBrk="1" hangingPunct="1">
        <a:defRPr>
          <a:latin typeface="+mn-lt"/>
          <a:ea typeface="+mn-ea"/>
          <a:cs typeface="+mn-cs"/>
        </a:defRPr>
      </a:lvl6pPr>
      <a:lvl7pPr marL="2057348" eaLnBrk="1" hangingPunct="1">
        <a:defRPr>
          <a:latin typeface="+mn-lt"/>
          <a:ea typeface="+mn-ea"/>
          <a:cs typeface="+mn-cs"/>
        </a:defRPr>
      </a:lvl7pPr>
      <a:lvl8pPr marL="2400240" eaLnBrk="1" hangingPunct="1">
        <a:defRPr>
          <a:latin typeface="+mn-lt"/>
          <a:ea typeface="+mn-ea"/>
          <a:cs typeface="+mn-cs"/>
        </a:defRPr>
      </a:lvl8pPr>
      <a:lvl9pPr marL="2743132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342892" eaLnBrk="1" hangingPunct="1">
        <a:defRPr>
          <a:latin typeface="+mn-lt"/>
          <a:ea typeface="+mn-ea"/>
          <a:cs typeface="+mn-cs"/>
        </a:defRPr>
      </a:lvl2pPr>
      <a:lvl3pPr marL="685783" eaLnBrk="1" hangingPunct="1">
        <a:defRPr>
          <a:latin typeface="+mn-lt"/>
          <a:ea typeface="+mn-ea"/>
          <a:cs typeface="+mn-cs"/>
        </a:defRPr>
      </a:lvl3pPr>
      <a:lvl4pPr marL="1028675" eaLnBrk="1" hangingPunct="1">
        <a:defRPr>
          <a:latin typeface="+mn-lt"/>
          <a:ea typeface="+mn-ea"/>
          <a:cs typeface="+mn-cs"/>
        </a:defRPr>
      </a:lvl4pPr>
      <a:lvl5pPr marL="1371566" eaLnBrk="1" hangingPunct="1">
        <a:defRPr>
          <a:latin typeface="+mn-lt"/>
          <a:ea typeface="+mn-ea"/>
          <a:cs typeface="+mn-cs"/>
        </a:defRPr>
      </a:lvl5pPr>
      <a:lvl6pPr marL="1714457" eaLnBrk="1" hangingPunct="1">
        <a:defRPr>
          <a:latin typeface="+mn-lt"/>
          <a:ea typeface="+mn-ea"/>
          <a:cs typeface="+mn-cs"/>
        </a:defRPr>
      </a:lvl6pPr>
      <a:lvl7pPr marL="2057348" eaLnBrk="1" hangingPunct="1">
        <a:defRPr>
          <a:latin typeface="+mn-lt"/>
          <a:ea typeface="+mn-ea"/>
          <a:cs typeface="+mn-cs"/>
        </a:defRPr>
      </a:lvl7pPr>
      <a:lvl8pPr marL="2400240" eaLnBrk="1" hangingPunct="1">
        <a:defRPr>
          <a:latin typeface="+mn-lt"/>
          <a:ea typeface="+mn-ea"/>
          <a:cs typeface="+mn-cs"/>
        </a:defRPr>
      </a:lvl8pPr>
      <a:lvl9pPr marL="2743132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910B3-C622-2B97-AC4C-FE5406FF1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2" y="250282"/>
            <a:ext cx="8238378" cy="415498"/>
          </a:xfrm>
        </p:spPr>
        <p:txBody>
          <a:bodyPr/>
          <a:lstStyle/>
          <a:p>
            <a:r>
              <a:rPr lang="en-US" dirty="0"/>
              <a:t>Family Business Transitions  - Adding the PE Sponsor</a:t>
            </a:r>
          </a:p>
        </p:txBody>
      </p:sp>
      <p:pic>
        <p:nvPicPr>
          <p:cNvPr id="4" name="Picture 3" descr="A hand holding a green toy and a small glass with a plant in it&#10;&#10;AI-generated content may be incorrect.">
            <a:extLst>
              <a:ext uri="{FF2B5EF4-FFF2-40B4-BE49-F238E27FC236}">
                <a16:creationId xmlns:a16="http://schemas.microsoft.com/office/drawing/2014/main" id="{0CE302D9-FA32-950D-57D5-4B795F759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" y="1186542"/>
            <a:ext cx="4808765" cy="320584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87CFAC3-20FF-C999-BC4B-86AFBE2DE219}"/>
              </a:ext>
            </a:extLst>
          </p:cNvPr>
          <p:cNvSpPr txBox="1"/>
          <p:nvPr/>
        </p:nvSpPr>
        <p:spPr>
          <a:xfrm>
            <a:off x="5595255" y="1107566"/>
            <a:ext cx="306297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Every family led business faces inflection points—moments when size, stage, market conditions, or family dynamics demand a new way of operating.</a:t>
            </a:r>
          </a:p>
          <a:p>
            <a:endParaRPr lang="en-US" sz="1400" dirty="0"/>
          </a:p>
          <a:p>
            <a:r>
              <a:rPr lang="en-US" sz="1400" dirty="0"/>
              <a:t>Whether navigating a post-acquisition shift, accelerating toward scale, or recovering from disruption, these transitions often surface uncertainty, misalignment, and organizational strain. </a:t>
            </a:r>
          </a:p>
          <a:p>
            <a:endParaRPr lang="en-US" sz="1400" dirty="0"/>
          </a:p>
          <a:p>
            <a:r>
              <a:rPr lang="en-US" sz="1400" dirty="0"/>
              <a:t>The Right resource, doing the Right activity, executed in the Right way,  </a:t>
            </a:r>
          </a:p>
        </p:txBody>
      </p:sp>
    </p:spTree>
    <p:extLst>
      <p:ext uri="{BB962C8B-B14F-4D97-AF65-F5344CB8AC3E}">
        <p14:creationId xmlns:p14="http://schemas.microsoft.com/office/powerpoint/2010/main" val="495436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8110CF-2091-E463-08E0-DE387F2D63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CA2E4-1004-4B16-B8E2-21D2283B9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3" y="288379"/>
            <a:ext cx="7804310" cy="830997"/>
          </a:xfrm>
        </p:spPr>
        <p:txBody>
          <a:bodyPr/>
          <a:lstStyle/>
          <a:p>
            <a:pPr algn="l"/>
            <a:r>
              <a:rPr lang="en-US" dirty="0"/>
              <a:t>Living in the PE World – Human Capital Approach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B0C666-5231-FE2C-083B-6FBAF430A1E4}"/>
              </a:ext>
            </a:extLst>
          </p:cNvPr>
          <p:cNvSpPr txBox="1"/>
          <p:nvPr/>
        </p:nvSpPr>
        <p:spPr>
          <a:xfrm>
            <a:off x="4997812" y="1107207"/>
            <a:ext cx="3822338" cy="3670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00" dirty="0">
                <a:solidFill>
                  <a:prstClr val="black"/>
                </a:solidFill>
                <a:latin typeface="Calibri" panose="020F0502020204030204"/>
              </a:rPr>
              <a:t>Enabling Growth</a:t>
            </a: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defTabSz="6858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Companies being acquired and investment thesis to achieve</a:t>
            </a:r>
          </a:p>
          <a:p>
            <a:pPr marL="257175" indent="-257175" defTabSz="6858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defTabSz="6858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Size, Maturity and Capabilities</a:t>
            </a:r>
          </a:p>
          <a:p>
            <a:pPr marL="257175" indent="-257175" defTabSz="6858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defTabSz="6858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Examples:</a:t>
            </a:r>
          </a:p>
          <a:p>
            <a:pPr marL="600075" lvl="1" indent="-257175" defTabSz="6858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Founder Led  ($5-$40M)</a:t>
            </a:r>
          </a:p>
          <a:p>
            <a:pPr marL="600075" lvl="1" indent="-257175" defTabSz="6858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First Flip </a:t>
            </a: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($100-$200M)</a:t>
            </a:r>
          </a:p>
          <a:p>
            <a:pPr marL="600075" lvl="1" indent="-257175" defTabSz="6858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Second Flip ($300-$500M)</a:t>
            </a:r>
          </a:p>
          <a:p>
            <a:pPr marL="600075" lvl="1" indent="-257175" defTabSz="6858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Third Flip  ($500M-$1B)</a:t>
            </a:r>
          </a:p>
          <a:p>
            <a:pPr marL="257175" indent="-257175" defTabSz="6858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AE124E-3281-1EEE-0134-107E83AEC06D}"/>
              </a:ext>
            </a:extLst>
          </p:cNvPr>
          <p:cNvSpPr txBox="1"/>
          <p:nvPr/>
        </p:nvSpPr>
        <p:spPr>
          <a:xfrm>
            <a:off x="717097" y="1107207"/>
            <a:ext cx="30956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prstClr val="black"/>
                </a:solidFill>
                <a:latin typeface="Calibri" panose="020F0502020204030204"/>
              </a:rPr>
              <a:t>Private Equity - Growth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Accelerate value creation during the hold period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BA9217-4D16-9F40-FAA9-D1C4FB924F2A}"/>
              </a:ext>
            </a:extLst>
          </p:cNvPr>
          <p:cNvSpPr txBox="1"/>
          <p:nvPr/>
        </p:nvSpPr>
        <p:spPr>
          <a:xfrm>
            <a:off x="406128" y="3435698"/>
            <a:ext cx="4661172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rgbClr val="374151"/>
                </a:solidFill>
                <a:latin typeface="Söhne"/>
              </a:rPr>
              <a:t>People strategies contribute significantly to the company's growth and attractiveness to future PE buyers:</a:t>
            </a:r>
          </a:p>
          <a:p>
            <a:pPr marL="285750" indent="-285750" defTabSz="6858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solidFill>
                  <a:srgbClr val="374151"/>
                </a:solidFill>
                <a:latin typeface="Söhne"/>
              </a:rPr>
              <a:t>Support business to achieve financial thesis</a:t>
            </a:r>
          </a:p>
          <a:p>
            <a:pPr marL="285750" indent="-285750" defTabSz="6858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solidFill>
                  <a:srgbClr val="374151"/>
                </a:solidFill>
                <a:latin typeface="Söhne"/>
              </a:rPr>
              <a:t>Build people plan to capture additional value</a:t>
            </a:r>
          </a:p>
          <a:p>
            <a:pPr marL="285750" indent="-285750" defTabSz="6858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solidFill>
                  <a:srgbClr val="374151"/>
                </a:solidFill>
                <a:latin typeface="Söhne"/>
              </a:rPr>
              <a:t>Assess and manage employment risk</a:t>
            </a:r>
          </a:p>
          <a:p>
            <a:pPr marL="285750" indent="-285750" defTabSz="6858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solidFill>
                  <a:srgbClr val="374151"/>
                </a:solidFill>
                <a:latin typeface="Söhne"/>
              </a:rPr>
              <a:t>Build the desired company culture for growth</a:t>
            </a: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438A90A-7EA7-7C6B-F8DF-89A93D7FCB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874" y="2259380"/>
            <a:ext cx="3335837" cy="10381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60532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0C7D6-33D2-ABF2-EDA3-934EB5916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706" y="266443"/>
            <a:ext cx="8706293" cy="415498"/>
          </a:xfrm>
        </p:spPr>
        <p:txBody>
          <a:bodyPr/>
          <a:lstStyle/>
          <a:p>
            <a:pPr algn="l"/>
            <a:r>
              <a:rPr lang="en-US" dirty="0"/>
              <a:t>Fractional HR Approach – Where to Focus?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FBADB2-F10E-35CB-C43E-1FD2FA8C5582}"/>
              </a:ext>
            </a:extLst>
          </p:cNvPr>
          <p:cNvSpPr txBox="1"/>
          <p:nvPr/>
        </p:nvSpPr>
        <p:spPr>
          <a:xfrm>
            <a:off x="4602770" y="1001743"/>
            <a:ext cx="436705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Examples of Support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400" dirty="0"/>
              <a:t>HR levers to create value (invest/divest/improve)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400" dirty="0"/>
              <a:t>First day welcome and communication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400" dirty="0"/>
              <a:t>New leader welcome and alignment to the business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400" dirty="0"/>
              <a:t>Hiring practices and onboarding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400" dirty="0"/>
              <a:t>PE business acumen for HR team/payroll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400" dirty="0"/>
              <a:t>First Line Manager People Leadership Skills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400" dirty="0"/>
              <a:t>Change Management – Manage Expectations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400" dirty="0"/>
              <a:t>Managing Risk – Managing employment risk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400" dirty="0"/>
              <a:t>Headcount Management and Rationalization (RIFs)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400" dirty="0"/>
              <a:t>Benefit, payroll and HR practices alignment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400" dirty="0"/>
              <a:t>First 90 Days after deal – Project Management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400" dirty="0"/>
              <a:t>Installing Learning Management Platform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400" dirty="0"/>
              <a:t>HR compliance audit to close findings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400" dirty="0"/>
              <a:t>HR playbook for growth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400" dirty="0"/>
              <a:t>Cover Basics:  Goals + Bonus Plans + Reporting +  handbook + Safety + Harassment 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400" dirty="0"/>
              <a:t>Building aligned metrics and core story for flip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B4AB5F-3BE4-0F73-3C1E-CE37ED4C0EA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36928"/>
          <a:stretch>
            <a:fillRect/>
          </a:stretch>
        </p:blipFill>
        <p:spPr>
          <a:xfrm>
            <a:off x="437707" y="990857"/>
            <a:ext cx="3796836" cy="388620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F3E9AA8-C7FC-3A36-9438-00A3D1B60060}"/>
              </a:ext>
            </a:extLst>
          </p:cNvPr>
          <p:cNvSpPr txBox="1"/>
          <p:nvPr/>
        </p:nvSpPr>
        <p:spPr>
          <a:xfrm flipH="1">
            <a:off x="3302597" y="1001743"/>
            <a:ext cx="921188" cy="369332"/>
          </a:xfrm>
          <a:prstGeom prst="rect">
            <a:avLst/>
          </a:prstGeom>
          <a:solidFill>
            <a:srgbClr val="004FA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1-5 </a:t>
            </a:r>
          </a:p>
        </p:txBody>
      </p:sp>
    </p:spTree>
    <p:extLst>
      <p:ext uri="{BB962C8B-B14F-4D97-AF65-F5344CB8AC3E}">
        <p14:creationId xmlns:p14="http://schemas.microsoft.com/office/powerpoint/2010/main" val="340770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2ADE90-D7B1-DC10-F4C6-2492514985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CE62CC-5559-B74F-85DC-89C85A04F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502" y="309507"/>
            <a:ext cx="6446996" cy="415498"/>
          </a:xfrm>
        </p:spPr>
        <p:txBody>
          <a:bodyPr/>
          <a:lstStyle/>
          <a:p>
            <a:r>
              <a:rPr lang="en-US" dirty="0"/>
              <a:t>Business Stage- Typical People Practices 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C608458-D41F-F3F5-5CDC-629E521AE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8875120" y="-860748"/>
            <a:ext cx="70494274" cy="900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br>
              <a:rPr lang="en-US" altLang="en-US" sz="900">
                <a:solidFill>
                  <a:srgbClr val="0D0D0D"/>
                </a:solidFill>
                <a:latin typeface="Söhne"/>
              </a:rPr>
            </a:br>
            <a:r>
              <a:rPr lang="en-US" altLang="en-US" sz="900">
                <a:solidFill>
                  <a:srgbClr val="0D0D0D"/>
                </a:solidFill>
                <a:latin typeface="Söhne"/>
              </a:rPr>
              <a:t>Creating a detailed table to showcase the evolution of HR capabilities across different stages of a company's growth, especially for a company like US Waterproofing aiming to grow significantly, is a complex task. Each stage of maturity, from a Founder-Led Business to the third Private Equity (PE) flip, demands specific HR strategies and functions to enhance the company's value and appeal to future PE buyers.</a:t>
            </a:r>
            <a:endParaRPr lang="en-US" altLang="en-US" sz="600"/>
          </a:p>
          <a:p>
            <a:pPr defTabSz="685800"/>
            <a:r>
              <a:rPr lang="en-US" altLang="en-US" sz="900">
                <a:solidFill>
                  <a:srgbClr val="0D0D0D"/>
                </a:solidFill>
                <a:latin typeface="Söhne"/>
              </a:rPr>
              <a:t>Here's a structured representation of the table, populated with specific HR capabilities at each level:</a:t>
            </a:r>
            <a:endParaRPr lang="en-US" altLang="en-US" sz="600"/>
          </a:p>
          <a:p>
            <a:pPr defTabSz="685800"/>
            <a:br>
              <a:rPr lang="en-US" altLang="en-US" sz="1350"/>
            </a:br>
            <a:endParaRPr lang="en-US" altLang="en-US" sz="135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26A6553-F758-8D31-ABE5-5BA726EFF7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926154"/>
              </p:ext>
            </p:extLst>
          </p:nvPr>
        </p:nvGraphicFramePr>
        <p:xfrm>
          <a:off x="577014" y="912338"/>
          <a:ext cx="8470735" cy="4154466"/>
        </p:xfrm>
        <a:graphic>
          <a:graphicData uri="http://schemas.openxmlformats.org/drawingml/2006/table">
            <a:tbl>
              <a:tblPr/>
              <a:tblGrid>
                <a:gridCol w="1694147">
                  <a:extLst>
                    <a:ext uri="{9D8B030D-6E8A-4147-A177-3AD203B41FA5}">
                      <a16:colId xmlns:a16="http://schemas.microsoft.com/office/drawing/2014/main" val="2132688805"/>
                    </a:ext>
                  </a:extLst>
                </a:gridCol>
                <a:gridCol w="1694147">
                  <a:extLst>
                    <a:ext uri="{9D8B030D-6E8A-4147-A177-3AD203B41FA5}">
                      <a16:colId xmlns:a16="http://schemas.microsoft.com/office/drawing/2014/main" val="2798084882"/>
                    </a:ext>
                  </a:extLst>
                </a:gridCol>
                <a:gridCol w="1694147">
                  <a:extLst>
                    <a:ext uri="{9D8B030D-6E8A-4147-A177-3AD203B41FA5}">
                      <a16:colId xmlns:a16="http://schemas.microsoft.com/office/drawing/2014/main" val="4186576761"/>
                    </a:ext>
                  </a:extLst>
                </a:gridCol>
                <a:gridCol w="1694147">
                  <a:extLst>
                    <a:ext uri="{9D8B030D-6E8A-4147-A177-3AD203B41FA5}">
                      <a16:colId xmlns:a16="http://schemas.microsoft.com/office/drawing/2014/main" val="1224589595"/>
                    </a:ext>
                  </a:extLst>
                </a:gridCol>
                <a:gridCol w="1694147">
                  <a:extLst>
                    <a:ext uri="{9D8B030D-6E8A-4147-A177-3AD203B41FA5}">
                      <a16:colId xmlns:a16="http://schemas.microsoft.com/office/drawing/2014/main" val="771063705"/>
                    </a:ext>
                  </a:extLst>
                </a:gridCol>
              </a:tblGrid>
              <a:tr h="126114">
                <a:tc>
                  <a:txBody>
                    <a:bodyPr/>
                    <a:lstStyle/>
                    <a:p>
                      <a:pPr fontAlgn="b"/>
                      <a:r>
                        <a:rPr lang="en-US" sz="800" b="1">
                          <a:effectLst/>
                        </a:rPr>
                        <a:t>HR Capabilities</a:t>
                      </a:r>
                    </a:p>
                  </a:txBody>
                  <a:tcPr marL="384" marR="384" marT="192" marB="192" anchor="b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800" b="1">
                          <a:effectLst/>
                        </a:rPr>
                        <a:t>Founder-Led Business ($0-40M)</a:t>
                      </a:r>
                    </a:p>
                  </a:txBody>
                  <a:tcPr marL="384" marR="384" marT="192" marB="192" anchor="b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800" b="1">
                          <a:effectLst/>
                        </a:rPr>
                        <a:t>PE First Flip ($100-$200M)</a:t>
                      </a:r>
                    </a:p>
                  </a:txBody>
                  <a:tcPr marL="384" marR="384" marT="192" marB="192" anchor="b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800" b="1">
                          <a:effectLst/>
                        </a:rPr>
                        <a:t>PE Second Flip ($300-$500M)</a:t>
                      </a:r>
                    </a:p>
                  </a:txBody>
                  <a:tcPr marL="384" marR="384" marT="192" marB="192" anchor="b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800" b="1">
                          <a:effectLst/>
                        </a:rPr>
                        <a:t>PE Third Flip ($500M-$1B)</a:t>
                      </a:r>
                    </a:p>
                  </a:txBody>
                  <a:tcPr marL="384" marR="384" marT="192" marB="192" anchor="b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13653"/>
                  </a:ext>
                </a:extLst>
              </a:tr>
              <a:tr h="251844">
                <a:tc>
                  <a:txBody>
                    <a:bodyPr/>
                    <a:lstStyle/>
                    <a:p>
                      <a:pPr fontAlgn="base"/>
                      <a:r>
                        <a:rPr lang="en-US" sz="800" b="1">
                          <a:effectLst/>
                        </a:rPr>
                        <a:t>Talent Acquisition</a:t>
                      </a:r>
                      <a:endParaRPr lang="en-US" sz="800">
                        <a:effectLst/>
                      </a:endParaRP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Basic recruiting strategies, focused on essential roles.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Structured recruitment processes, including talent branding.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Advanced talent acquisition, global talent sourcing.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Strategic global talent acquisition, sophisticated executive search.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692201"/>
                  </a:ext>
                </a:extLst>
              </a:tr>
              <a:tr h="377574">
                <a:tc>
                  <a:txBody>
                    <a:bodyPr/>
                    <a:lstStyle/>
                    <a:p>
                      <a:pPr fontAlgn="base"/>
                      <a:r>
                        <a:rPr lang="en-US" sz="800" b="1">
                          <a:effectLst/>
                        </a:rPr>
                        <a:t>Leadership Development</a:t>
                      </a:r>
                      <a:endParaRPr lang="en-US" sz="800">
                        <a:effectLst/>
                      </a:endParaRP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Informal leadership mentoring.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Formal leadership development programs, including management training.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Advanced leadership training, succession planning, global leadership initiatives.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Executive coaching, global leadership development programs.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123610"/>
                  </a:ext>
                </a:extLst>
              </a:tr>
              <a:tr h="251844">
                <a:tc>
                  <a:txBody>
                    <a:bodyPr/>
                    <a:lstStyle/>
                    <a:p>
                      <a:pPr fontAlgn="base"/>
                      <a:r>
                        <a:rPr lang="en-US" sz="800" b="1">
                          <a:effectLst/>
                        </a:rPr>
                        <a:t>Organizational Design</a:t>
                      </a:r>
                      <a:endParaRPr lang="en-US" sz="800">
                        <a:effectLst/>
                      </a:endParaRP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Simple, flat organizational structure.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Developing middle management layers, initial departmental structuring.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Complex structures, including global teams and divisions.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Agile, flexible organizational structures for global scalability.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046343"/>
                  </a:ext>
                </a:extLst>
              </a:tr>
              <a:tr h="251844">
                <a:tc>
                  <a:txBody>
                    <a:bodyPr/>
                    <a:lstStyle/>
                    <a:p>
                      <a:pPr fontAlgn="base"/>
                      <a:r>
                        <a:rPr lang="en-US" sz="800" b="1">
                          <a:effectLst/>
                        </a:rPr>
                        <a:t>Payroll Management</a:t>
                      </a:r>
                      <a:endParaRPr lang="en-US" sz="800">
                        <a:effectLst/>
                      </a:endParaRP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Basic payroll processing.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Automated payroll systems, initial outsourcing for efficiency.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Integrated payroll systems, international compliance.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Global payroll strategies, complex software solutions.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261612"/>
                  </a:ext>
                </a:extLst>
              </a:tr>
              <a:tr h="251844">
                <a:tc>
                  <a:txBody>
                    <a:bodyPr/>
                    <a:lstStyle/>
                    <a:p>
                      <a:pPr fontAlgn="base"/>
                      <a:r>
                        <a:rPr lang="en-US" sz="800" b="1">
                          <a:effectLst/>
                        </a:rPr>
                        <a:t>Benefits Administration</a:t>
                      </a:r>
                      <a:endParaRPr lang="en-US" sz="800">
                        <a:effectLst/>
                      </a:endParaRP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 dirty="0">
                          <a:effectLst/>
                        </a:rPr>
                        <a:t>Basic benefits package.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 dirty="0">
                          <a:effectLst/>
                        </a:rPr>
                        <a:t>Enhanced benefits, focus on “employer of choice” and cost savings from scale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Comprehensive benefits, including international packages.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Global benefits strategy, customized benefit packages.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31805"/>
                  </a:ext>
                </a:extLst>
              </a:tr>
              <a:tr h="251844">
                <a:tc>
                  <a:txBody>
                    <a:bodyPr/>
                    <a:lstStyle/>
                    <a:p>
                      <a:pPr fontAlgn="base"/>
                      <a:r>
                        <a:rPr lang="en-US" sz="800" b="1">
                          <a:effectLst/>
                        </a:rPr>
                        <a:t>Employee Relations</a:t>
                      </a:r>
                      <a:endParaRPr lang="en-US" sz="800">
                        <a:effectLst/>
                      </a:endParaRP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 dirty="0">
                          <a:effectLst/>
                        </a:rPr>
                        <a:t>Direct founder-employee engagement.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Formal HR presence, employee engagement strategies.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Advanced HR teams, focus on employee experience and engagement.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Global HR policies, cultural integration, employee advocacy.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65904"/>
                  </a:ext>
                </a:extLst>
              </a:tr>
              <a:tr h="377574">
                <a:tc>
                  <a:txBody>
                    <a:bodyPr/>
                    <a:lstStyle/>
                    <a:p>
                      <a:pPr fontAlgn="base"/>
                      <a:r>
                        <a:rPr lang="en-US" sz="800" b="1">
                          <a:effectLst/>
                        </a:rPr>
                        <a:t>Learning &amp; Development</a:t>
                      </a:r>
                      <a:endParaRPr lang="en-US" sz="800">
                        <a:effectLst/>
                      </a:endParaRP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On-the-job training, basic skills development.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Structured L&amp;D programs, online learning platforms.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Advanced L&amp;D platforms, leadership academies, global training initiatives.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Global L&amp;D initiatives, continuous learning culture, advanced digital platforms.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387346"/>
                  </a:ext>
                </a:extLst>
              </a:tr>
              <a:tr h="377574">
                <a:tc>
                  <a:txBody>
                    <a:bodyPr/>
                    <a:lstStyle/>
                    <a:p>
                      <a:pPr fontAlgn="base"/>
                      <a:r>
                        <a:rPr lang="en-US" sz="800" b="1">
                          <a:effectLst/>
                        </a:rPr>
                        <a:t>Compliance</a:t>
                      </a:r>
                      <a:endParaRPr lang="en-US" sz="800">
                        <a:effectLst/>
                      </a:endParaRP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Basic legal compliance, local regulations.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it-IT" sz="800" dirty="0">
                          <a:effectLst/>
                        </a:rPr>
                        <a:t>Comprehensive compliance strategies, multi-state focus.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International compliance, risk management frameworks.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Global compliance frameworks, proactive risk assessment and management.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733703"/>
                  </a:ext>
                </a:extLst>
              </a:tr>
              <a:tr h="251844">
                <a:tc>
                  <a:txBody>
                    <a:bodyPr/>
                    <a:lstStyle/>
                    <a:p>
                      <a:pPr fontAlgn="base"/>
                      <a:r>
                        <a:rPr lang="en-US" sz="800" b="1">
                          <a:effectLst/>
                        </a:rPr>
                        <a:t>HR Technology</a:t>
                      </a:r>
                      <a:endParaRPr lang="en-US" sz="800">
                        <a:effectLst/>
                      </a:endParaRP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Basic HR software for administration.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 dirty="0">
                          <a:effectLst/>
                        </a:rPr>
                        <a:t>Integrated HRM systems, initial data analytics.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Advanced HRIS, AI-driven analytics, workforce planning tools.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 dirty="0">
                          <a:effectLst/>
                        </a:rPr>
                        <a:t>HRIS and People Analytics a separate functional area in HR.  Extensive report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257854"/>
                  </a:ext>
                </a:extLst>
              </a:tr>
              <a:tr h="377574">
                <a:tc>
                  <a:txBody>
                    <a:bodyPr/>
                    <a:lstStyle/>
                    <a:p>
                      <a:pPr fontAlgn="base"/>
                      <a:r>
                        <a:rPr lang="en-US" sz="800" b="1" dirty="0">
                          <a:effectLst/>
                        </a:rPr>
                        <a:t>Data</a:t>
                      </a:r>
                      <a:endParaRPr lang="en-US" sz="800" dirty="0">
                        <a:effectLst/>
                      </a:endParaRP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 dirty="0">
                          <a:effectLst/>
                        </a:rPr>
                        <a:t>Payroll register related reports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 dirty="0">
                          <a:effectLst/>
                        </a:rPr>
                        <a:t>Emerging set of people analytics around core metrics (e.g., turnover) and some predictive analytics  from HRIS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 dirty="0">
                          <a:effectLst/>
                        </a:rPr>
                        <a:t>Advanced HRIS report capability tied to business and other financial metrics.  HR data feeds other tools. AI Predictive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 dirty="0">
                          <a:effectLst/>
                        </a:rPr>
                        <a:t>Integrated global D&amp;I initiatives, leadership accountability, diverse workforce strategy.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270715"/>
                  </a:ext>
                </a:extLst>
              </a:tr>
              <a:tr h="377574">
                <a:tc>
                  <a:txBody>
                    <a:bodyPr/>
                    <a:lstStyle/>
                    <a:p>
                      <a:pPr fontAlgn="base"/>
                      <a:r>
                        <a:rPr lang="en-US" sz="800" b="1" dirty="0">
                          <a:effectLst/>
                        </a:rPr>
                        <a:t>Strategic HR Planning</a:t>
                      </a:r>
                      <a:endParaRPr lang="en-US" sz="800" dirty="0">
                        <a:effectLst/>
                      </a:endParaRP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 dirty="0">
                          <a:effectLst/>
                        </a:rPr>
                        <a:t>Basic HR planning aligned with business goals.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 dirty="0">
                          <a:effectLst/>
                        </a:rPr>
                        <a:t>Strategic HR alignment with business growth and PE objectives.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Long-term HR strategic planning, global workforce planning.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 dirty="0">
                          <a:effectLst/>
                        </a:rPr>
                        <a:t>Global HR strategy, aligned with corporate vision and global market trends.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397710"/>
                  </a:ext>
                </a:extLst>
              </a:tr>
              <a:tr h="377574">
                <a:tc>
                  <a:txBody>
                    <a:bodyPr/>
                    <a:lstStyle/>
                    <a:p>
                      <a:pPr fontAlgn="base"/>
                      <a:r>
                        <a:rPr lang="en-US" sz="800" b="1">
                          <a:effectLst/>
                        </a:rPr>
                        <a:t>Performance Management</a:t>
                      </a:r>
                      <a:endParaRPr lang="en-US" sz="800">
                        <a:effectLst/>
                      </a:endParaRP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Basic performance reviews, informal feedback.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Structured performance management systems, KPI-driven evaluations.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Advanced performance metrics, global performance management systems.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Global performance management, integrated with business outcomes, data-driven feedback.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400395"/>
                  </a:ext>
                </a:extLst>
              </a:tr>
              <a:tr h="251844">
                <a:tc>
                  <a:txBody>
                    <a:bodyPr/>
                    <a:lstStyle/>
                    <a:p>
                      <a:pPr fontAlgn="base"/>
                      <a:r>
                        <a:rPr lang="en-US" sz="800" b="1">
                          <a:effectLst/>
                        </a:rPr>
                        <a:t>HR Analytics</a:t>
                      </a:r>
                      <a:endParaRPr lang="en-US" sz="800">
                        <a:effectLst/>
                      </a:endParaRP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Limited use of analytics.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Developing HR analytics for decision-making.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>
                          <a:effectLst/>
                        </a:rPr>
                        <a:t>Advanced analytics for workforce planning and talent management.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800" dirty="0">
                          <a:effectLst/>
                        </a:rPr>
                        <a:t>Predictive analytics, strategic decision-making based on data insights.</a:t>
                      </a:r>
                    </a:p>
                  </a:txBody>
                  <a:tcPr marL="384" marR="384" marT="192" marB="192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506793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7001AB3F-FC45-4636-8F17-A0518A50D313}"/>
              </a:ext>
            </a:extLst>
          </p:cNvPr>
          <p:cNvSpPr/>
          <p:nvPr/>
        </p:nvSpPr>
        <p:spPr>
          <a:xfrm>
            <a:off x="3920671" y="771606"/>
            <a:ext cx="1669143" cy="4359729"/>
          </a:xfrm>
          <a:prstGeom prst="rect">
            <a:avLst/>
          </a:prstGeom>
          <a:solidFill>
            <a:srgbClr val="92D050">
              <a:alpha val="3490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65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1FFF32-78E3-1B33-6FF3-777601BD4A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AAD65F4-B3FC-898A-7EE3-B23C2A74C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627" y="244785"/>
            <a:ext cx="7382812" cy="4154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Approach to HR </a:t>
            </a:r>
          </a:p>
        </p:txBody>
      </p:sp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41EF3914-DDB1-66D3-4473-3E97E438E77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11164" y="1782855"/>
            <a:ext cx="1998590" cy="2960687"/>
          </a:xfrm>
        </p:spPr>
        <p:txBody>
          <a:bodyPr>
            <a:normAutofit fontScale="92500"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25" b="1">
                <a:ea typeface="Segoe UI Semibold" charset="0"/>
                <a:cs typeface="Segoe UI Semibold" charset="0"/>
              </a:rPr>
              <a:t>PURPOSE OF HR</a:t>
            </a:r>
          </a:p>
          <a:p>
            <a:pPr fontAlgn="auto">
              <a:spcBef>
                <a:spcPts val="900"/>
              </a:spcBef>
              <a:spcAft>
                <a:spcPts val="0"/>
              </a:spcAft>
              <a:defRPr/>
            </a:pPr>
            <a:r>
              <a:rPr lang="en-US">
                <a:ea typeface="ヒラギノ角ゴ ProN W3" pitchFamily="-65" charset="-128"/>
                <a:cs typeface="ヒラギノ角ゴ ProN W3" pitchFamily="-65" charset="-128"/>
              </a:rPr>
              <a:t>Ensure we make decisions about </a:t>
            </a:r>
            <a:r>
              <a:rPr lang="en-US" b="1">
                <a:ea typeface="ヒラギノ角ゴ ProN W3" pitchFamily="-65" charset="-128"/>
                <a:cs typeface="ヒラギノ角ゴ ProN W3" pitchFamily="-65" charset="-128"/>
              </a:rPr>
              <a:t>TALENT, LEADERSHIP</a:t>
            </a:r>
            <a:r>
              <a:rPr lang="en-US">
                <a:ea typeface="ヒラギノ角ゴ ProN W3" pitchFamily="-65" charset="-128"/>
                <a:cs typeface="ヒラギノ角ゴ ProN W3" pitchFamily="-65" charset="-128"/>
              </a:rPr>
              <a:t> and </a:t>
            </a:r>
            <a:r>
              <a:rPr lang="en-US" b="1">
                <a:ea typeface="ヒラギノ角ゴ ProN W3" pitchFamily="-65" charset="-128"/>
                <a:cs typeface="ヒラギノ角ゴ ProN W3" pitchFamily="-65" charset="-128"/>
              </a:rPr>
              <a:t>ORGANIZATION</a:t>
            </a:r>
            <a:r>
              <a:rPr lang="en-US">
                <a:ea typeface="ヒラギノ角ゴ ProN W3" pitchFamily="-65" charset="-128"/>
                <a:cs typeface="ヒラギノ角ゴ ProN W3" pitchFamily="-65" charset="-128"/>
              </a:rPr>
              <a:t> with the same rigor, logic and confidence as decisions about money, customers, products and technology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2EFA1F-6A68-3330-E517-115B543F7397}"/>
              </a:ext>
            </a:extLst>
          </p:cNvPr>
          <p:cNvSpPr txBox="1"/>
          <p:nvPr/>
        </p:nvSpPr>
        <p:spPr>
          <a:xfrm>
            <a:off x="411164" y="1173255"/>
            <a:ext cx="2328863" cy="314614"/>
          </a:xfrm>
          <a:prstGeom prst="rect">
            <a:avLst/>
          </a:prstGeom>
          <a:solidFill>
            <a:srgbClr val="002060"/>
          </a:solidFill>
        </p:spPr>
        <p:txBody>
          <a:bodyPr lIns="128588" tIns="0" rIns="0" bIns="0" anchor="ctr"/>
          <a:lstStyle/>
          <a:p>
            <a:pPr defTabSz="342892">
              <a:defRPr/>
            </a:pPr>
            <a:r>
              <a:rPr lang="en-US" sz="2100">
                <a:solidFill>
                  <a:prstClr val="white"/>
                </a:solidFill>
                <a:latin typeface="Calibri"/>
              </a:rPr>
              <a:t>Be About Growth!</a:t>
            </a:r>
          </a:p>
        </p:txBody>
      </p:sp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9E3A5881-B12E-CD67-7BB9-7D93A916B68F}"/>
              </a:ext>
            </a:extLst>
          </p:cNvPr>
          <p:cNvSpPr txBox="1">
            <a:spLocks/>
          </p:cNvSpPr>
          <p:nvPr/>
        </p:nvSpPr>
        <p:spPr>
          <a:xfrm>
            <a:off x="3706814" y="1324069"/>
            <a:ext cx="3984625" cy="2960687"/>
          </a:xfrm>
          <a:prstGeom prst="rect">
            <a:avLst/>
          </a:prstGeom>
        </p:spPr>
        <p:txBody>
          <a:bodyPr lIns="25718" tIns="0" rIns="0" bIns="0">
            <a:normAutofit/>
          </a:bodyPr>
          <a:lstStyle>
            <a:lvl1pPr defTabSz="6858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 defTabSz="6858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fontAlgn="base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fontAlgn="base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fontAlgn="base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fontAlgn="base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750"/>
              </a:spcBef>
            </a:pPr>
            <a:r>
              <a:rPr lang="en-US" altLang="en-US" sz="2200" b="1">
                <a:solidFill>
                  <a:srgbClr val="C0504D"/>
                </a:solidFill>
                <a:cs typeface="Segoe UI Semibold" panose="020B0702040204020203" pitchFamily="34" charset="0"/>
              </a:rPr>
              <a:t>           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89DB904-9BE7-2232-5858-39D569B8C725}"/>
              </a:ext>
            </a:extLst>
          </p:cNvPr>
          <p:cNvSpPr txBox="1"/>
          <p:nvPr/>
        </p:nvSpPr>
        <p:spPr>
          <a:xfrm>
            <a:off x="6029325" y="1768568"/>
            <a:ext cx="29591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8585" indent="-128585" defTabSz="342892">
              <a:buFont typeface="Arial"/>
              <a:buChar char="•"/>
              <a:defRPr/>
            </a:pPr>
            <a:r>
              <a:rPr lang="en-US" sz="1200">
                <a:solidFill>
                  <a:prstClr val="black"/>
                </a:solidFill>
                <a:latin typeface="Calibri"/>
              </a:rPr>
              <a:t>People Strategy/Culture/Values</a:t>
            </a:r>
          </a:p>
          <a:p>
            <a:pPr marL="128585" indent="-128585" defTabSz="342892">
              <a:buFont typeface="Arial"/>
              <a:buChar char="•"/>
              <a:defRPr/>
            </a:pPr>
            <a:r>
              <a:rPr lang="en-US" sz="1200">
                <a:solidFill>
                  <a:prstClr val="black"/>
                </a:solidFill>
                <a:latin typeface="Calibri"/>
              </a:rPr>
              <a:t>Capability/Succession/Investments</a:t>
            </a:r>
          </a:p>
          <a:p>
            <a:pPr marL="128585" indent="-128585" defTabSz="342892">
              <a:buFont typeface="Arial"/>
              <a:buChar char="•"/>
              <a:defRPr/>
            </a:pPr>
            <a:r>
              <a:rPr lang="en-US" sz="1200">
                <a:solidFill>
                  <a:prstClr val="black"/>
                </a:solidFill>
                <a:latin typeface="Calibri"/>
              </a:rPr>
              <a:t>Leadership/Organization/Talent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6EEC0C-7A09-A975-28F5-A9D5176765BA}"/>
              </a:ext>
            </a:extLst>
          </p:cNvPr>
          <p:cNvSpPr txBox="1"/>
          <p:nvPr/>
        </p:nvSpPr>
        <p:spPr>
          <a:xfrm>
            <a:off x="6037263" y="2390869"/>
            <a:ext cx="235730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28600" indent="-228600">
              <a:buFont typeface="Arial"/>
              <a:buChar char="•"/>
            </a:lvl1pPr>
          </a:lstStyle>
          <a:p>
            <a:pPr marL="127394" indent="-127394" defTabSz="342892">
              <a:defRPr/>
            </a:pPr>
            <a:r>
              <a:rPr lang="en-US" sz="1200">
                <a:solidFill>
                  <a:prstClr val="black"/>
                </a:solidFill>
                <a:latin typeface="Calibri"/>
              </a:rPr>
              <a:t>Skill-Building</a:t>
            </a:r>
          </a:p>
          <a:p>
            <a:pPr marL="127394" indent="-127394" defTabSz="342892">
              <a:defRPr/>
            </a:pPr>
            <a:r>
              <a:rPr lang="en-US" sz="1200">
                <a:solidFill>
                  <a:prstClr val="black"/>
                </a:solidFill>
                <a:latin typeface="Calibri"/>
              </a:rPr>
              <a:t>Talent Pipeline</a:t>
            </a:r>
          </a:p>
          <a:p>
            <a:pPr marL="127394" indent="-127394" defTabSz="342892">
              <a:defRPr/>
            </a:pPr>
            <a:r>
              <a:rPr lang="en-US" sz="1200">
                <a:solidFill>
                  <a:prstClr val="black"/>
                </a:solidFill>
                <a:latin typeface="Calibri"/>
              </a:rPr>
              <a:t>Performance Management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FE26BEA-2140-AAEC-DA11-F0CC8407FFBE}"/>
              </a:ext>
            </a:extLst>
          </p:cNvPr>
          <p:cNvSpPr txBox="1"/>
          <p:nvPr/>
        </p:nvSpPr>
        <p:spPr>
          <a:xfrm>
            <a:off x="6045200" y="3016343"/>
            <a:ext cx="18757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28600" indent="-228600">
              <a:buFont typeface="Arial"/>
              <a:buChar char="•"/>
            </a:lvl1pPr>
          </a:lstStyle>
          <a:p>
            <a:pPr marL="127394" indent="-127394" defTabSz="342892">
              <a:defRPr/>
            </a:pPr>
            <a:r>
              <a:rPr lang="en-US" sz="1200">
                <a:solidFill>
                  <a:prstClr val="black"/>
                </a:solidFill>
                <a:latin typeface="Calibri"/>
              </a:rPr>
              <a:t>Employee Services</a:t>
            </a:r>
          </a:p>
          <a:p>
            <a:pPr marL="127394" indent="-127394" defTabSz="342892">
              <a:defRPr/>
            </a:pPr>
            <a:r>
              <a:rPr lang="en-US" sz="1200">
                <a:solidFill>
                  <a:prstClr val="black"/>
                </a:solidFill>
                <a:latin typeface="Calibri"/>
              </a:rPr>
              <a:t>Employee Benefits</a:t>
            </a:r>
          </a:p>
          <a:p>
            <a:pPr marL="127394" indent="-127394" defTabSz="342892">
              <a:defRPr/>
            </a:pPr>
            <a:r>
              <a:rPr lang="en-US" sz="1200">
                <a:solidFill>
                  <a:prstClr val="black"/>
                </a:solidFill>
                <a:latin typeface="Calibri"/>
              </a:rPr>
              <a:t>Career development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AC3582B-91F0-DB39-C3D9-5C8C7042042E}"/>
              </a:ext>
            </a:extLst>
          </p:cNvPr>
          <p:cNvSpPr txBox="1"/>
          <p:nvPr/>
        </p:nvSpPr>
        <p:spPr>
          <a:xfrm>
            <a:off x="3445558" y="4560980"/>
            <a:ext cx="195303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342892"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Everyone Serves a Customer</a:t>
            </a:r>
          </a:p>
        </p:txBody>
      </p:sp>
      <p:graphicFrame>
        <p:nvGraphicFramePr>
          <p:cNvPr id="20" name="Content Placeholder 3">
            <a:extLst>
              <a:ext uri="{FF2B5EF4-FFF2-40B4-BE49-F238E27FC236}">
                <a16:creationId xmlns:a16="http://schemas.microsoft.com/office/drawing/2014/main" id="{A4847517-BDBA-8975-46B9-A06D222D95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8614715"/>
              </p:ext>
            </p:extLst>
          </p:nvPr>
        </p:nvGraphicFramePr>
        <p:xfrm>
          <a:off x="2152675" y="1525969"/>
          <a:ext cx="4401488" cy="2960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3C8C1D3-B8E8-882C-3106-2224FD94B5CB}"/>
              </a:ext>
            </a:extLst>
          </p:cNvPr>
          <p:cNvSpPr txBox="1"/>
          <p:nvPr/>
        </p:nvSpPr>
        <p:spPr>
          <a:xfrm>
            <a:off x="4049713" y="1158968"/>
            <a:ext cx="44014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342892">
              <a:defRPr/>
            </a:pPr>
            <a:r>
              <a:rPr lang="en-US" b="1">
                <a:solidFill>
                  <a:prstClr val="black"/>
                </a:solidFill>
                <a:latin typeface="Calibri"/>
              </a:rPr>
              <a:t>Ensure the business thrives in the market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F9C7C72-74F6-30BD-C965-F47E06CFD83D}"/>
              </a:ext>
            </a:extLst>
          </p:cNvPr>
          <p:cNvSpPr txBox="1"/>
          <p:nvPr/>
        </p:nvSpPr>
        <p:spPr>
          <a:xfrm>
            <a:off x="6045201" y="3647646"/>
            <a:ext cx="29432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28600" indent="-228600">
              <a:buFont typeface="Arial"/>
              <a:buChar char="•"/>
            </a:lvl1pPr>
          </a:lstStyle>
          <a:p>
            <a:pPr marL="127394" indent="-127394" defTabSz="342892"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Approach to EBITDA</a:t>
            </a:r>
          </a:p>
          <a:p>
            <a:pPr marL="127394" indent="-127394" defTabSz="342892"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Scalable and digital infrastructure</a:t>
            </a:r>
          </a:p>
          <a:p>
            <a:pPr marL="127394" indent="-127394" defTabSz="342892"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Compliance and Risk Practices</a:t>
            </a:r>
          </a:p>
          <a:p>
            <a:pPr marL="127394" indent="-127394" defTabSz="342892"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Cost, Supplier Management and ROI</a:t>
            </a:r>
          </a:p>
          <a:p>
            <a:pPr marL="127394" indent="-127394" defTabSz="342892"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Culture, Change Management and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71296203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animBg="1"/>
      <p:bldP spid="13" grpId="0"/>
      <p:bldP spid="14" grpId="0"/>
      <p:bldP spid="17" grpId="0"/>
      <p:bldP spid="18" grpId="0"/>
      <p:bldP spid="19" grpId="0"/>
      <p:bldGraphic spid="20" grpId="0">
        <p:bldAsOne/>
      </p:bldGraphic>
      <p:bldP spid="2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F2EA05-94C2-04EA-FCC1-940F656767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AA46F-962F-4506-98BA-097DECCE39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0490" y="862229"/>
            <a:ext cx="5829300" cy="1102519"/>
          </a:xfrm>
        </p:spPr>
        <p:txBody>
          <a:bodyPr>
            <a:noAutofit/>
          </a:bodyPr>
          <a:lstStyle/>
          <a:p>
            <a:br>
              <a:rPr lang="en-US" sz="3000"/>
            </a:br>
            <a:endParaRPr lang="en-US" sz="30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6AC758-4B2A-42B0-D624-37344BFE7F09}"/>
              </a:ext>
            </a:extLst>
          </p:cNvPr>
          <p:cNvSpPr txBox="1"/>
          <p:nvPr/>
        </p:nvSpPr>
        <p:spPr>
          <a:xfrm>
            <a:off x="1078988" y="-13033"/>
            <a:ext cx="772897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prstClr val="white"/>
                </a:solidFill>
                <a:cs typeface="Arial" panose="020B0604020202020204" pitchFamily="34" charset="0"/>
              </a:rPr>
              <a:t>Example</a:t>
            </a:r>
          </a:p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00" dirty="0">
                <a:solidFill>
                  <a:prstClr val="white"/>
                </a:solidFill>
                <a:cs typeface="Arial" panose="020B0604020202020204" pitchFamily="34" charset="0"/>
              </a:rPr>
              <a:t>People Strategy– Gaining maximum value at time of flip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49D5BD9-84D7-2A13-CA25-16599B0FEF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693224"/>
              </p:ext>
            </p:extLst>
          </p:nvPr>
        </p:nvGraphicFramePr>
        <p:xfrm>
          <a:off x="339740" y="932138"/>
          <a:ext cx="8196550" cy="3989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265">
                  <a:extLst>
                    <a:ext uri="{9D8B030D-6E8A-4147-A177-3AD203B41FA5}">
                      <a16:colId xmlns:a16="http://schemas.microsoft.com/office/drawing/2014/main" val="4163254783"/>
                    </a:ext>
                  </a:extLst>
                </a:gridCol>
                <a:gridCol w="1862418">
                  <a:extLst>
                    <a:ext uri="{9D8B030D-6E8A-4147-A177-3AD203B41FA5}">
                      <a16:colId xmlns:a16="http://schemas.microsoft.com/office/drawing/2014/main" val="1493364477"/>
                    </a:ext>
                  </a:extLst>
                </a:gridCol>
                <a:gridCol w="1912561">
                  <a:extLst>
                    <a:ext uri="{9D8B030D-6E8A-4147-A177-3AD203B41FA5}">
                      <a16:colId xmlns:a16="http://schemas.microsoft.com/office/drawing/2014/main" val="3211045567"/>
                    </a:ext>
                  </a:extLst>
                </a:gridCol>
                <a:gridCol w="1016306">
                  <a:extLst>
                    <a:ext uri="{9D8B030D-6E8A-4147-A177-3AD203B41FA5}">
                      <a16:colId xmlns:a16="http://schemas.microsoft.com/office/drawing/2014/main" val="336169175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Capabilities </a:t>
                      </a:r>
                    </a:p>
                  </a:txBody>
                  <a:tcPr marL="68580" marR="68580" marT="34290" marB="3429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Today - Level</a:t>
                      </a:r>
                    </a:p>
                  </a:txBody>
                  <a:tcPr marL="68580" marR="68580" marT="34290" marB="3429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Strategy in place</a:t>
                      </a:r>
                    </a:p>
                  </a:txBody>
                  <a:tcPr marL="68580" marR="68580" marT="34290" marB="3429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Status</a:t>
                      </a:r>
                    </a:p>
                  </a:txBody>
                  <a:tcPr marL="68580" marR="68580" marT="34290" marB="3429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19369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100"/>
                        <a:t>Above average technician retention (70%)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Varies by business. Average of 51% retention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Beginning to measure turnover trailing 3 months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6436593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100"/>
                        <a:t>Formal training Continuing Professional Education (CPE) and active recruiting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Below fundamental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None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7350016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100"/>
                        <a:t>Processes in-place to consistently recruit, train and retain top performer at scale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Fundamental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HR team has processes. Hiring managers don’t have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3414295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100"/>
                        <a:t>Ability to match consumer demand with available in-field technician/work force capability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Fundamental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Limited ability to move across geographies and businesses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0538235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100"/>
                        <a:t>Deep bench of talent and tenured management team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Fundamental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Talent assessment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4351470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100"/>
                        <a:t>Culture drive, deep manage teams capable of running larger service organization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Fundamental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Leadership index. 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8503721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100"/>
                        <a:t>Strong operators with track record of execution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Fundamental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Proof is ability to execute plan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619736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100"/>
                        <a:t>M&amp;A due diligence and integration for people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Advanced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Yes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58020747"/>
                  </a:ext>
                </a:extLst>
              </a:tr>
              <a:tr h="754380">
                <a:tc>
                  <a:txBody>
                    <a:bodyPr/>
                    <a:lstStyle/>
                    <a:p>
                      <a:r>
                        <a:rPr lang="en-US" sz="1100" b="1"/>
                        <a:t>Core People Processes.  </a:t>
                      </a:r>
                      <a:r>
                        <a:rPr lang="en-US" sz="1100"/>
                        <a:t>Talent management, </a:t>
                      </a:r>
                      <a:r>
                        <a:rPr lang="en-US" sz="1100" b="1"/>
                        <a:t>performance management</a:t>
                      </a:r>
                      <a:r>
                        <a:rPr lang="en-US" sz="1100"/>
                        <a:t>, </a:t>
                      </a:r>
                      <a:r>
                        <a:rPr lang="en-US" sz="1100" b="1"/>
                        <a:t>goal setting, pay increase planning</a:t>
                      </a:r>
                      <a:r>
                        <a:rPr lang="en-US" sz="1100"/>
                        <a:t>, recruiting process, training and development and employee engagement, HRIS and automation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Fundamental and intermediate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Performance management, planned process moving across all business brands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1347792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EE665F1-AEF9-DE8C-1DCF-4A6036BB2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0923" y="1806576"/>
            <a:ext cx="396583" cy="276999"/>
          </a:xfrm>
          <a:prstGeom prst="rect">
            <a:avLst/>
          </a:prstGeom>
          <a:noFill/>
          <a:ln>
            <a:noFill/>
          </a:ln>
        </p:spPr>
        <p:txBody>
          <a:bodyPr wrap="none" lIns="68580" tIns="34290" rIns="68580" bIns="34290">
            <a:spAutoFit/>
          </a:bodyPr>
          <a:lstStyle/>
          <a:p>
            <a:pPr algn="ctr" defTabSz="685783">
              <a:defRPr/>
            </a:pPr>
            <a:r>
              <a:rPr lang="en-US" sz="675" ker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Not</a:t>
            </a:r>
            <a:endParaRPr lang="en-US" sz="900" kern="0">
              <a:solidFill>
                <a:prstClr val="black"/>
              </a:solidFill>
              <a:ea typeface="Times New Roman" pitchFamily="18" charset="0"/>
              <a:cs typeface="Arial" pitchFamily="34" charset="0"/>
            </a:endParaRPr>
          </a:p>
          <a:p>
            <a:pPr algn="ctr" defTabSz="685783">
              <a:defRPr/>
            </a:pPr>
            <a:r>
              <a:rPr lang="en-US" sz="675" ker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Started</a:t>
            </a:r>
            <a:endParaRPr lang="en-US" kern="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pic>
        <p:nvPicPr>
          <p:cNvPr id="6" name="Picture 23">
            <a:extLst>
              <a:ext uri="{FF2B5EF4-FFF2-40B4-BE49-F238E27FC236}">
                <a16:creationId xmlns:a16="http://schemas.microsoft.com/office/drawing/2014/main" id="{6755E90A-0B38-AC9C-169B-A135F0424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0153" y="2435225"/>
            <a:ext cx="25082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4">
            <a:extLst>
              <a:ext uri="{FF2B5EF4-FFF2-40B4-BE49-F238E27FC236}">
                <a16:creationId xmlns:a16="http://schemas.microsoft.com/office/drawing/2014/main" id="{CD6AD2D8-A15D-3EE4-5802-1D5ABB72B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7615" y="3222625"/>
            <a:ext cx="25082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5">
            <a:extLst>
              <a:ext uri="{FF2B5EF4-FFF2-40B4-BE49-F238E27FC236}">
                <a16:creationId xmlns:a16="http://schemas.microsoft.com/office/drawing/2014/main" id="{41B7A4D2-531A-0577-7010-DFB8F22F3C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915" y="2105026"/>
            <a:ext cx="25082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6">
            <a:extLst>
              <a:ext uri="{FF2B5EF4-FFF2-40B4-BE49-F238E27FC236}">
                <a16:creationId xmlns:a16="http://schemas.microsoft.com/office/drawing/2014/main" id="{B280F6DC-7F45-5594-7D47-75C9224437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6502" y="2840039"/>
            <a:ext cx="252412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Oval 10">
            <a:extLst>
              <a:ext uri="{FF2B5EF4-FFF2-40B4-BE49-F238E27FC236}">
                <a16:creationId xmlns:a16="http://schemas.microsoft.com/office/drawing/2014/main" id="{4A8A9BA3-8F22-0E8E-F7A0-715A983F344D}"/>
              </a:ext>
            </a:extLst>
          </p:cNvPr>
          <p:cNvSpPr>
            <a:spLocks noChangeAspect="1"/>
          </p:cNvSpPr>
          <p:nvPr/>
        </p:nvSpPr>
        <p:spPr bwMode="auto">
          <a:xfrm>
            <a:off x="8719203" y="3611564"/>
            <a:ext cx="222250" cy="214312"/>
          </a:xfrm>
          <a:prstGeom prst="ellipse">
            <a:avLst/>
          </a:prstGeom>
          <a:solidFill>
            <a:srgbClr val="00B050"/>
          </a:solidFill>
          <a:ln w="38100">
            <a:solidFill>
              <a:srgbClr val="026937"/>
            </a:solidFill>
            <a:miter lim="800000"/>
            <a:headEnd/>
            <a:tailEnd/>
          </a:ln>
        </p:spPr>
        <p:txBody>
          <a:bodyPr lIns="68580" tIns="34290" rIns="68580" bIns="3429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DA8DBF1-FAC3-7B2E-2CA8-4EB1F172BC7D}"/>
              </a:ext>
            </a:extLst>
          </p:cNvPr>
          <p:cNvSpPr/>
          <p:nvPr/>
        </p:nvSpPr>
        <p:spPr>
          <a:xfrm>
            <a:off x="8630303" y="1778000"/>
            <a:ext cx="473075" cy="23987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8">
              <a:defRPr/>
            </a:pPr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4" name="Picture 25">
            <a:extLst>
              <a:ext uri="{FF2B5EF4-FFF2-40B4-BE49-F238E27FC236}">
                <a16:creationId xmlns:a16="http://schemas.microsoft.com/office/drawing/2014/main" id="{7031AA21-A0BA-53B9-62DF-E3AA3E4B8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474" y="1338757"/>
            <a:ext cx="25082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5">
            <a:extLst>
              <a:ext uri="{FF2B5EF4-FFF2-40B4-BE49-F238E27FC236}">
                <a16:creationId xmlns:a16="http://schemas.microsoft.com/office/drawing/2014/main" id="{4CC7BAB7-8EFE-6F45-F183-819806BB5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4814" y="2548990"/>
            <a:ext cx="25082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6">
            <a:extLst>
              <a:ext uri="{FF2B5EF4-FFF2-40B4-BE49-F238E27FC236}">
                <a16:creationId xmlns:a16="http://schemas.microsoft.com/office/drawing/2014/main" id="{9634D9B5-A80C-EBCF-434D-5C277D9EC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6401" y="4378552"/>
            <a:ext cx="252412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4">
            <a:extLst>
              <a:ext uri="{FF2B5EF4-FFF2-40B4-BE49-F238E27FC236}">
                <a16:creationId xmlns:a16="http://schemas.microsoft.com/office/drawing/2014/main" id="{C37776FE-C863-3FCA-1B18-21875129B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344" y="3895726"/>
            <a:ext cx="25082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3">
            <a:extLst>
              <a:ext uri="{FF2B5EF4-FFF2-40B4-BE49-F238E27FC236}">
                <a16:creationId xmlns:a16="http://schemas.microsoft.com/office/drawing/2014/main" id="{82497966-EF2D-2677-7A8A-54DC09A74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052" y="3599142"/>
            <a:ext cx="25082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3">
            <a:extLst>
              <a:ext uri="{FF2B5EF4-FFF2-40B4-BE49-F238E27FC236}">
                <a16:creationId xmlns:a16="http://schemas.microsoft.com/office/drawing/2014/main" id="{94B1C6DF-A9C9-EC2B-4E5B-C1D8934F4B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882" y="3235008"/>
            <a:ext cx="25082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6">
            <a:extLst>
              <a:ext uri="{FF2B5EF4-FFF2-40B4-BE49-F238E27FC236}">
                <a16:creationId xmlns:a16="http://schemas.microsoft.com/office/drawing/2014/main" id="{2DEC79C7-C8E7-97FE-E327-08DC244CD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2955" y="2894040"/>
            <a:ext cx="252412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3">
            <a:extLst>
              <a:ext uri="{FF2B5EF4-FFF2-40B4-BE49-F238E27FC236}">
                <a16:creationId xmlns:a16="http://schemas.microsoft.com/office/drawing/2014/main" id="{49244F79-E3E0-7FCD-F0E9-7CB366BB26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3331" y="2153051"/>
            <a:ext cx="25082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5">
            <a:extLst>
              <a:ext uri="{FF2B5EF4-FFF2-40B4-BE49-F238E27FC236}">
                <a16:creationId xmlns:a16="http://schemas.microsoft.com/office/drawing/2014/main" id="{DFD7D322-BF70-275C-3815-56F866EFA3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198" y="1731919"/>
            <a:ext cx="25082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9727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p101"/>
          <p:cNvSpPr/>
          <p:nvPr/>
        </p:nvSpPr>
        <p:spPr>
          <a:xfrm>
            <a:off x="382139" y="4344358"/>
            <a:ext cx="4245466" cy="481013"/>
          </a:xfrm>
          <a:prstGeom prst="roundRect">
            <a:avLst>
              <a:gd name="adj" fmla="val 16667"/>
            </a:avLst>
          </a:prstGeom>
          <a:solidFill>
            <a:srgbClr val="004FA3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8" name="Google Shape;1188;p101"/>
          <p:cNvSpPr/>
          <p:nvPr/>
        </p:nvSpPr>
        <p:spPr>
          <a:xfrm rot="-5400000">
            <a:off x="1224696" y="642780"/>
            <a:ext cx="2010966" cy="370046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101"/>
          <p:cNvSpPr txBox="1">
            <a:spLocks noGrp="1"/>
          </p:cNvSpPr>
          <p:nvPr>
            <p:ph type="title"/>
          </p:nvPr>
        </p:nvSpPr>
        <p:spPr>
          <a:xfrm>
            <a:off x="513568" y="121766"/>
            <a:ext cx="8179247" cy="62324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Building Metrics. Progress Report:  People Metrics</a:t>
            </a:r>
            <a:br>
              <a:rPr lang="en-US" sz="1350" i="1" dirty="0">
                <a:solidFill>
                  <a:schemeClr val="dk1"/>
                </a:solidFill>
              </a:rPr>
            </a:br>
            <a:r>
              <a:rPr lang="en-US" sz="1350" i="1" dirty="0"/>
              <a:t>Key Measures of People Performance</a:t>
            </a:r>
            <a:endParaRPr dirty="0"/>
          </a:p>
        </p:txBody>
      </p:sp>
      <p:grpSp>
        <p:nvGrpSpPr>
          <p:cNvPr id="1190" name="Google Shape;1190;p101"/>
          <p:cNvGrpSpPr/>
          <p:nvPr/>
        </p:nvGrpSpPr>
        <p:grpSpPr>
          <a:xfrm>
            <a:off x="1208623" y="1482767"/>
            <a:ext cx="471488" cy="1974056"/>
            <a:chOff x="1547" y="1024"/>
            <a:chExt cx="536" cy="1710"/>
          </a:xfrm>
        </p:grpSpPr>
        <p:sp>
          <p:nvSpPr>
            <p:cNvPr id="1191" name="Google Shape;1191;p101"/>
            <p:cNvSpPr/>
            <p:nvPr/>
          </p:nvSpPr>
          <p:spPr>
            <a:xfrm>
              <a:off x="1553" y="1076"/>
              <a:ext cx="376" cy="1627"/>
            </a:xfrm>
            <a:custGeom>
              <a:avLst/>
              <a:gdLst/>
              <a:ahLst/>
              <a:cxnLst/>
              <a:rect l="l" t="t" r="r" b="b"/>
              <a:pathLst>
                <a:path w="244" h="1160" extrusionOk="0">
                  <a:moveTo>
                    <a:pt x="8" y="1040"/>
                  </a:moveTo>
                  <a:lnTo>
                    <a:pt x="8" y="96"/>
                  </a:lnTo>
                  <a:lnTo>
                    <a:pt x="244" y="0"/>
                  </a:lnTo>
                  <a:lnTo>
                    <a:pt x="244" y="1160"/>
                  </a:lnTo>
                  <a:lnTo>
                    <a:pt x="0" y="1064"/>
                  </a:lnTo>
                </a:path>
              </a:pathLst>
            </a:custGeom>
            <a:solidFill>
              <a:schemeClr val="accent2">
                <a:alpha val="49803"/>
              </a:schemeClr>
            </a:solidFill>
            <a:ln w="12700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68569" tIns="34275" rIns="68569" bIns="34275" anchor="t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2" name="Google Shape;1192;p101"/>
            <p:cNvSpPr/>
            <p:nvPr/>
          </p:nvSpPr>
          <p:spPr>
            <a:xfrm>
              <a:off x="1547" y="1053"/>
              <a:ext cx="396" cy="1668"/>
            </a:xfrm>
            <a:custGeom>
              <a:avLst/>
              <a:gdLst/>
              <a:ahLst/>
              <a:cxnLst/>
              <a:rect l="l" t="t" r="r" b="b"/>
              <a:pathLst>
                <a:path w="257" h="1189" extrusionOk="0">
                  <a:moveTo>
                    <a:pt x="257" y="1189"/>
                  </a:moveTo>
                  <a:lnTo>
                    <a:pt x="0" y="1075"/>
                  </a:lnTo>
                  <a:lnTo>
                    <a:pt x="0" y="98"/>
                  </a:lnTo>
                  <a:lnTo>
                    <a:pt x="257" y="0"/>
                  </a:lnTo>
                  <a:lnTo>
                    <a:pt x="257" y="592"/>
                  </a:lnTo>
                  <a:lnTo>
                    <a:pt x="257" y="1189"/>
                  </a:lnTo>
                  <a:close/>
                </a:path>
              </a:pathLst>
            </a:custGeom>
            <a:noFill/>
            <a:ln w="333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34275" rIns="68569" bIns="34275" anchor="t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3" name="Google Shape;1193;p101"/>
            <p:cNvSpPr/>
            <p:nvPr/>
          </p:nvSpPr>
          <p:spPr>
            <a:xfrm>
              <a:off x="1918" y="1024"/>
              <a:ext cx="116" cy="16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34275" rIns="68569" bIns="34275" anchor="t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94" name="Google Shape;1194;p101"/>
            <p:cNvGrpSpPr/>
            <p:nvPr/>
          </p:nvGrpSpPr>
          <p:grpSpPr>
            <a:xfrm>
              <a:off x="1557" y="1104"/>
              <a:ext cx="361" cy="1544"/>
              <a:chOff x="2482" y="1364"/>
              <a:chExt cx="235" cy="1101"/>
            </a:xfrm>
          </p:grpSpPr>
          <p:cxnSp>
            <p:nvCxnSpPr>
              <p:cNvPr id="1195" name="Google Shape;1195;p101"/>
              <p:cNvCxnSpPr/>
              <p:nvPr/>
            </p:nvCxnSpPr>
            <p:spPr>
              <a:xfrm>
                <a:off x="2482" y="2340"/>
                <a:ext cx="235" cy="104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96" name="Google Shape;1196;p101"/>
              <p:cNvCxnSpPr/>
              <p:nvPr/>
            </p:nvCxnSpPr>
            <p:spPr>
              <a:xfrm>
                <a:off x="2482" y="2309"/>
                <a:ext cx="230" cy="99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97" name="Google Shape;1197;p101"/>
              <p:cNvCxnSpPr/>
              <p:nvPr/>
            </p:nvCxnSpPr>
            <p:spPr>
              <a:xfrm>
                <a:off x="2482" y="2278"/>
                <a:ext cx="235" cy="88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98" name="Google Shape;1198;p101"/>
              <p:cNvCxnSpPr/>
              <p:nvPr/>
            </p:nvCxnSpPr>
            <p:spPr>
              <a:xfrm>
                <a:off x="2482" y="2242"/>
                <a:ext cx="230" cy="8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99" name="Google Shape;1199;p101"/>
              <p:cNvCxnSpPr/>
              <p:nvPr/>
            </p:nvCxnSpPr>
            <p:spPr>
              <a:xfrm>
                <a:off x="2482" y="2210"/>
                <a:ext cx="230" cy="7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0" name="Google Shape;1200;p101"/>
              <p:cNvCxnSpPr/>
              <p:nvPr/>
            </p:nvCxnSpPr>
            <p:spPr>
              <a:xfrm>
                <a:off x="2482" y="2179"/>
                <a:ext cx="235" cy="7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1" name="Google Shape;1201;p101"/>
              <p:cNvCxnSpPr/>
              <p:nvPr/>
            </p:nvCxnSpPr>
            <p:spPr>
              <a:xfrm>
                <a:off x="2482" y="2143"/>
                <a:ext cx="230" cy="62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2" name="Google Shape;1202;p101"/>
              <p:cNvCxnSpPr/>
              <p:nvPr/>
            </p:nvCxnSpPr>
            <p:spPr>
              <a:xfrm>
                <a:off x="2482" y="2112"/>
                <a:ext cx="224" cy="57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3" name="Google Shape;1203;p101"/>
              <p:cNvCxnSpPr/>
              <p:nvPr/>
            </p:nvCxnSpPr>
            <p:spPr>
              <a:xfrm>
                <a:off x="2482" y="2081"/>
                <a:ext cx="224" cy="41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4" name="Google Shape;1204;p101"/>
              <p:cNvCxnSpPr/>
              <p:nvPr/>
            </p:nvCxnSpPr>
            <p:spPr>
              <a:xfrm>
                <a:off x="2482" y="2044"/>
                <a:ext cx="235" cy="42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5" name="Google Shape;1205;p101"/>
              <p:cNvCxnSpPr/>
              <p:nvPr/>
            </p:nvCxnSpPr>
            <p:spPr>
              <a:xfrm>
                <a:off x="2482" y="2013"/>
                <a:ext cx="230" cy="31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6" name="Google Shape;1206;p101"/>
              <p:cNvCxnSpPr/>
              <p:nvPr/>
            </p:nvCxnSpPr>
            <p:spPr>
              <a:xfrm>
                <a:off x="2482" y="1982"/>
                <a:ext cx="230" cy="26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7" name="Google Shape;1207;p101"/>
              <p:cNvCxnSpPr/>
              <p:nvPr/>
            </p:nvCxnSpPr>
            <p:spPr>
              <a:xfrm>
                <a:off x="2482" y="1951"/>
                <a:ext cx="230" cy="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8" name="Google Shape;1208;p101"/>
              <p:cNvCxnSpPr/>
              <p:nvPr/>
            </p:nvCxnSpPr>
            <p:spPr>
              <a:xfrm>
                <a:off x="2482" y="1915"/>
                <a:ext cx="230" cy="1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9" name="Google Shape;1209;p101"/>
              <p:cNvCxnSpPr/>
              <p:nvPr/>
            </p:nvCxnSpPr>
            <p:spPr>
              <a:xfrm>
                <a:off x="2482" y="1883"/>
                <a:ext cx="230" cy="6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0" name="Google Shape;1210;p101"/>
              <p:cNvCxnSpPr/>
              <p:nvPr/>
            </p:nvCxnSpPr>
            <p:spPr>
              <a:xfrm rot="10800000" flipH="1">
                <a:off x="2482" y="1842"/>
                <a:ext cx="230" cy="1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1" name="Google Shape;1211;p101"/>
              <p:cNvCxnSpPr/>
              <p:nvPr/>
            </p:nvCxnSpPr>
            <p:spPr>
              <a:xfrm rot="10800000" flipH="1">
                <a:off x="2482" y="1805"/>
                <a:ext cx="230" cy="11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2" name="Google Shape;1212;p101"/>
              <p:cNvCxnSpPr/>
              <p:nvPr/>
            </p:nvCxnSpPr>
            <p:spPr>
              <a:xfrm rot="10800000" flipH="1">
                <a:off x="2482" y="1764"/>
                <a:ext cx="224" cy="21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3" name="Google Shape;1213;p101"/>
              <p:cNvCxnSpPr/>
              <p:nvPr/>
            </p:nvCxnSpPr>
            <p:spPr>
              <a:xfrm rot="10800000" flipH="1">
                <a:off x="2482" y="1722"/>
                <a:ext cx="230" cy="32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4" name="Google Shape;1214;p101"/>
              <p:cNvCxnSpPr/>
              <p:nvPr/>
            </p:nvCxnSpPr>
            <p:spPr>
              <a:xfrm rot="10800000" flipH="1">
                <a:off x="2482" y="1686"/>
                <a:ext cx="230" cy="31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5" name="Google Shape;1215;p101"/>
              <p:cNvCxnSpPr/>
              <p:nvPr/>
            </p:nvCxnSpPr>
            <p:spPr>
              <a:xfrm rot="10800000" flipH="1">
                <a:off x="2482" y="1645"/>
                <a:ext cx="230" cy="41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6" name="Google Shape;1216;p101"/>
              <p:cNvCxnSpPr/>
              <p:nvPr/>
            </p:nvCxnSpPr>
            <p:spPr>
              <a:xfrm rot="10800000" flipH="1">
                <a:off x="2482" y="1603"/>
                <a:ext cx="224" cy="52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7" name="Google Shape;1217;p101"/>
              <p:cNvCxnSpPr/>
              <p:nvPr/>
            </p:nvCxnSpPr>
            <p:spPr>
              <a:xfrm rot="10800000" flipH="1">
                <a:off x="2482" y="1561"/>
                <a:ext cx="230" cy="6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8" name="Google Shape;1218;p101"/>
              <p:cNvCxnSpPr/>
              <p:nvPr/>
            </p:nvCxnSpPr>
            <p:spPr>
              <a:xfrm rot="10800000" flipH="1">
                <a:off x="2482" y="1525"/>
                <a:ext cx="230" cy="62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9" name="Google Shape;1219;p101"/>
              <p:cNvCxnSpPr/>
              <p:nvPr/>
            </p:nvCxnSpPr>
            <p:spPr>
              <a:xfrm rot="10800000" flipH="1">
                <a:off x="2482" y="1484"/>
                <a:ext cx="230" cy="72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0" name="Google Shape;1220;p101"/>
              <p:cNvCxnSpPr/>
              <p:nvPr/>
            </p:nvCxnSpPr>
            <p:spPr>
              <a:xfrm rot="10800000" flipH="1">
                <a:off x="2482" y="1442"/>
                <a:ext cx="230" cy="8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1" name="Google Shape;1221;p101"/>
              <p:cNvCxnSpPr/>
              <p:nvPr/>
            </p:nvCxnSpPr>
            <p:spPr>
              <a:xfrm rot="10800000" flipH="1">
                <a:off x="2482" y="1406"/>
                <a:ext cx="230" cy="8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2" name="Google Shape;1222;p101"/>
              <p:cNvCxnSpPr/>
              <p:nvPr/>
            </p:nvCxnSpPr>
            <p:spPr>
              <a:xfrm rot="10800000" flipH="1">
                <a:off x="2482" y="1364"/>
                <a:ext cx="230" cy="94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3" name="Google Shape;1223;p101"/>
              <p:cNvCxnSpPr/>
              <p:nvPr/>
            </p:nvCxnSpPr>
            <p:spPr>
              <a:xfrm>
                <a:off x="2503" y="1499"/>
                <a:ext cx="1" cy="89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4" name="Google Shape;1224;p101"/>
              <p:cNvCxnSpPr/>
              <p:nvPr/>
            </p:nvCxnSpPr>
            <p:spPr>
              <a:xfrm>
                <a:off x="2535" y="1717"/>
                <a:ext cx="1" cy="54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5" name="Google Shape;1225;p101"/>
              <p:cNvCxnSpPr/>
              <p:nvPr/>
            </p:nvCxnSpPr>
            <p:spPr>
              <a:xfrm>
                <a:off x="2567" y="1510"/>
                <a:ext cx="1" cy="882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6" name="Google Shape;1226;p101"/>
              <p:cNvCxnSpPr/>
              <p:nvPr/>
            </p:nvCxnSpPr>
            <p:spPr>
              <a:xfrm>
                <a:off x="2594" y="1437"/>
                <a:ext cx="1" cy="971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7" name="Google Shape;1227;p101"/>
              <p:cNvCxnSpPr/>
              <p:nvPr/>
            </p:nvCxnSpPr>
            <p:spPr>
              <a:xfrm>
                <a:off x="2626" y="1369"/>
                <a:ext cx="1" cy="1054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8" name="Google Shape;1228;p101"/>
              <p:cNvCxnSpPr/>
              <p:nvPr/>
            </p:nvCxnSpPr>
            <p:spPr>
              <a:xfrm>
                <a:off x="2664" y="1541"/>
                <a:ext cx="1" cy="924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1229" name="Google Shape;1229;p101"/>
            <p:cNvSpPr/>
            <p:nvPr/>
          </p:nvSpPr>
          <p:spPr>
            <a:xfrm>
              <a:off x="1944" y="1049"/>
              <a:ext cx="139" cy="1685"/>
            </a:xfrm>
            <a:prstGeom prst="rect">
              <a:avLst/>
            </a:prstGeom>
            <a:solidFill>
              <a:srgbClr val="004FA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30" name="Google Shape;1230;p101"/>
          <p:cNvSpPr/>
          <p:nvPr/>
        </p:nvSpPr>
        <p:spPr>
          <a:xfrm>
            <a:off x="363280" y="1793519"/>
            <a:ext cx="826294" cy="1032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969" tIns="34969" rIns="34969" bIns="34969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</a:pPr>
            <a:r>
              <a:rPr lang="en-US" sz="135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 </a:t>
            </a:r>
            <a:endParaRPr/>
          </a:p>
          <a:p>
            <a:pPr>
              <a:spcBef>
                <a:spcPts val="135"/>
              </a:spcBef>
              <a:spcAft>
                <a:spcPts val="0"/>
              </a:spcAft>
              <a:buClr>
                <a:schemeClr val="accent1"/>
              </a:buClr>
              <a:buSzPts val="1800"/>
            </a:pPr>
            <a:r>
              <a:rPr lang="en-US" sz="135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</a:t>
            </a:r>
            <a:endParaRPr/>
          </a:p>
          <a:p>
            <a:pPr>
              <a:spcBef>
                <a:spcPts val="135"/>
              </a:spcBef>
              <a:spcAft>
                <a:spcPts val="0"/>
              </a:spcAft>
              <a:buClr>
                <a:schemeClr val="accent1"/>
              </a:buClr>
              <a:buSzPts val="1800"/>
            </a:pPr>
            <a:r>
              <a:rPr lang="en-US" sz="135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Potential</a:t>
            </a:r>
            <a:endParaRPr/>
          </a:p>
          <a:p>
            <a:pPr>
              <a:spcBef>
                <a:spcPts val="135"/>
              </a:spcBef>
              <a:spcAft>
                <a:spcPts val="0"/>
              </a:spcAft>
              <a:buClr>
                <a:schemeClr val="accent1"/>
              </a:buClr>
              <a:buSzPts val="1800"/>
            </a:pPr>
            <a:r>
              <a:rPr lang="en-US" sz="135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HR</a:t>
            </a:r>
            <a:endParaRPr/>
          </a:p>
          <a:p>
            <a:pPr>
              <a:spcBef>
                <a:spcPts val="135"/>
              </a:spcBef>
              <a:spcAft>
                <a:spcPts val="0"/>
              </a:spcAft>
              <a:buClr>
                <a:schemeClr val="accent1"/>
              </a:buClr>
              <a:buSzPts val="1800"/>
            </a:pPr>
            <a:r>
              <a:rPr lang="en-US" sz="135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Measures</a:t>
            </a:r>
            <a:endParaRPr/>
          </a:p>
        </p:txBody>
      </p:sp>
      <p:sp>
        <p:nvSpPr>
          <p:cNvPr id="1231" name="Google Shape;1231;p101"/>
          <p:cNvSpPr/>
          <p:nvPr/>
        </p:nvSpPr>
        <p:spPr>
          <a:xfrm>
            <a:off x="1728669" y="2011633"/>
            <a:ext cx="860822" cy="63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969" tIns="34969" rIns="34969" bIns="34969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</a:pPr>
            <a:r>
              <a:rPr lang="en-US" sz="135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82 ADP Metrics for USW Holdings</a:t>
            </a:r>
            <a:endParaRPr dirty="0"/>
          </a:p>
          <a:p>
            <a:pPr>
              <a:spcBef>
                <a:spcPts val="135"/>
              </a:spcBef>
              <a:spcAft>
                <a:spcPts val="0"/>
              </a:spcAft>
              <a:buClr>
                <a:schemeClr val="accent1"/>
              </a:buClr>
              <a:buSzPts val="1800"/>
            </a:pPr>
            <a:r>
              <a:rPr lang="en-US" sz="135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Measures</a:t>
            </a:r>
            <a:endParaRPr dirty="0"/>
          </a:p>
        </p:txBody>
      </p:sp>
      <p:sp>
        <p:nvSpPr>
          <p:cNvPr id="1232" name="Google Shape;1232;p101"/>
          <p:cNvSpPr txBox="1"/>
          <p:nvPr/>
        </p:nvSpPr>
        <p:spPr>
          <a:xfrm>
            <a:off x="1651143" y="855081"/>
            <a:ext cx="1562886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900"/>
              </a:spcBef>
              <a:spcAft>
                <a:spcPts val="0"/>
              </a:spcAft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Relevant</a:t>
            </a:r>
            <a:endParaRPr/>
          </a:p>
        </p:txBody>
      </p:sp>
      <p:sp>
        <p:nvSpPr>
          <p:cNvPr id="1233" name="Google Shape;1233;p101"/>
          <p:cNvSpPr txBox="1"/>
          <p:nvPr/>
        </p:nvSpPr>
        <p:spPr>
          <a:xfrm>
            <a:off x="2882185" y="1420520"/>
            <a:ext cx="1387078" cy="346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Actionable</a:t>
            </a:r>
            <a:endParaRPr/>
          </a:p>
        </p:txBody>
      </p:sp>
      <p:grpSp>
        <p:nvGrpSpPr>
          <p:cNvPr id="1234" name="Google Shape;1234;p101"/>
          <p:cNvGrpSpPr/>
          <p:nvPr/>
        </p:nvGrpSpPr>
        <p:grpSpPr>
          <a:xfrm>
            <a:off x="2602845" y="1791138"/>
            <a:ext cx="471488" cy="1446609"/>
            <a:chOff x="1547" y="1024"/>
            <a:chExt cx="536" cy="1710"/>
          </a:xfrm>
        </p:grpSpPr>
        <p:sp>
          <p:nvSpPr>
            <p:cNvPr id="1235" name="Google Shape;1235;p101"/>
            <p:cNvSpPr/>
            <p:nvPr/>
          </p:nvSpPr>
          <p:spPr>
            <a:xfrm>
              <a:off x="1553" y="1076"/>
              <a:ext cx="376" cy="1627"/>
            </a:xfrm>
            <a:custGeom>
              <a:avLst/>
              <a:gdLst/>
              <a:ahLst/>
              <a:cxnLst/>
              <a:rect l="l" t="t" r="r" b="b"/>
              <a:pathLst>
                <a:path w="244" h="1160" extrusionOk="0">
                  <a:moveTo>
                    <a:pt x="8" y="1040"/>
                  </a:moveTo>
                  <a:lnTo>
                    <a:pt x="8" y="96"/>
                  </a:lnTo>
                  <a:lnTo>
                    <a:pt x="244" y="0"/>
                  </a:lnTo>
                  <a:lnTo>
                    <a:pt x="244" y="1160"/>
                  </a:lnTo>
                  <a:lnTo>
                    <a:pt x="0" y="1064"/>
                  </a:lnTo>
                </a:path>
              </a:pathLst>
            </a:custGeom>
            <a:solidFill>
              <a:schemeClr val="accent2">
                <a:alpha val="49803"/>
              </a:schemeClr>
            </a:solidFill>
            <a:ln w="12700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68569" tIns="34275" rIns="68569" bIns="34275" anchor="t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6" name="Google Shape;1236;p101"/>
            <p:cNvSpPr/>
            <p:nvPr/>
          </p:nvSpPr>
          <p:spPr>
            <a:xfrm>
              <a:off x="1547" y="1053"/>
              <a:ext cx="396" cy="1668"/>
            </a:xfrm>
            <a:custGeom>
              <a:avLst/>
              <a:gdLst/>
              <a:ahLst/>
              <a:cxnLst/>
              <a:rect l="l" t="t" r="r" b="b"/>
              <a:pathLst>
                <a:path w="257" h="1189" extrusionOk="0">
                  <a:moveTo>
                    <a:pt x="257" y="1189"/>
                  </a:moveTo>
                  <a:lnTo>
                    <a:pt x="0" y="1075"/>
                  </a:lnTo>
                  <a:lnTo>
                    <a:pt x="0" y="98"/>
                  </a:lnTo>
                  <a:lnTo>
                    <a:pt x="257" y="0"/>
                  </a:lnTo>
                  <a:lnTo>
                    <a:pt x="257" y="592"/>
                  </a:lnTo>
                  <a:lnTo>
                    <a:pt x="257" y="1189"/>
                  </a:lnTo>
                  <a:close/>
                </a:path>
              </a:pathLst>
            </a:custGeom>
            <a:noFill/>
            <a:ln w="333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34275" rIns="68569" bIns="34275" anchor="t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7" name="Google Shape;1237;p101"/>
            <p:cNvSpPr/>
            <p:nvPr/>
          </p:nvSpPr>
          <p:spPr>
            <a:xfrm>
              <a:off x="1918" y="1024"/>
              <a:ext cx="116" cy="16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34275" rIns="68569" bIns="34275" anchor="t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38" name="Google Shape;1238;p101"/>
            <p:cNvGrpSpPr/>
            <p:nvPr/>
          </p:nvGrpSpPr>
          <p:grpSpPr>
            <a:xfrm>
              <a:off x="1557" y="1104"/>
              <a:ext cx="361" cy="1544"/>
              <a:chOff x="2482" y="1364"/>
              <a:chExt cx="235" cy="1101"/>
            </a:xfrm>
          </p:grpSpPr>
          <p:cxnSp>
            <p:nvCxnSpPr>
              <p:cNvPr id="1239" name="Google Shape;1239;p101"/>
              <p:cNvCxnSpPr/>
              <p:nvPr/>
            </p:nvCxnSpPr>
            <p:spPr>
              <a:xfrm>
                <a:off x="2482" y="2340"/>
                <a:ext cx="235" cy="104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0" name="Google Shape;1240;p101"/>
              <p:cNvCxnSpPr/>
              <p:nvPr/>
            </p:nvCxnSpPr>
            <p:spPr>
              <a:xfrm>
                <a:off x="2482" y="2309"/>
                <a:ext cx="230" cy="99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1" name="Google Shape;1241;p101"/>
              <p:cNvCxnSpPr/>
              <p:nvPr/>
            </p:nvCxnSpPr>
            <p:spPr>
              <a:xfrm>
                <a:off x="2482" y="2278"/>
                <a:ext cx="235" cy="88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2" name="Google Shape;1242;p101"/>
              <p:cNvCxnSpPr/>
              <p:nvPr/>
            </p:nvCxnSpPr>
            <p:spPr>
              <a:xfrm>
                <a:off x="2482" y="2242"/>
                <a:ext cx="230" cy="8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3" name="Google Shape;1243;p101"/>
              <p:cNvCxnSpPr/>
              <p:nvPr/>
            </p:nvCxnSpPr>
            <p:spPr>
              <a:xfrm>
                <a:off x="2482" y="2210"/>
                <a:ext cx="230" cy="7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4" name="Google Shape;1244;p101"/>
              <p:cNvCxnSpPr/>
              <p:nvPr/>
            </p:nvCxnSpPr>
            <p:spPr>
              <a:xfrm>
                <a:off x="2482" y="2179"/>
                <a:ext cx="235" cy="7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5" name="Google Shape;1245;p101"/>
              <p:cNvCxnSpPr/>
              <p:nvPr/>
            </p:nvCxnSpPr>
            <p:spPr>
              <a:xfrm>
                <a:off x="2482" y="2143"/>
                <a:ext cx="230" cy="62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6" name="Google Shape;1246;p101"/>
              <p:cNvCxnSpPr/>
              <p:nvPr/>
            </p:nvCxnSpPr>
            <p:spPr>
              <a:xfrm>
                <a:off x="2482" y="2112"/>
                <a:ext cx="224" cy="57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7" name="Google Shape;1247;p101"/>
              <p:cNvCxnSpPr/>
              <p:nvPr/>
            </p:nvCxnSpPr>
            <p:spPr>
              <a:xfrm>
                <a:off x="2482" y="2081"/>
                <a:ext cx="224" cy="41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8" name="Google Shape;1248;p101"/>
              <p:cNvCxnSpPr/>
              <p:nvPr/>
            </p:nvCxnSpPr>
            <p:spPr>
              <a:xfrm>
                <a:off x="2482" y="2044"/>
                <a:ext cx="235" cy="42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9" name="Google Shape;1249;p101"/>
              <p:cNvCxnSpPr/>
              <p:nvPr/>
            </p:nvCxnSpPr>
            <p:spPr>
              <a:xfrm>
                <a:off x="2482" y="2013"/>
                <a:ext cx="230" cy="31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0" name="Google Shape;1250;p101"/>
              <p:cNvCxnSpPr/>
              <p:nvPr/>
            </p:nvCxnSpPr>
            <p:spPr>
              <a:xfrm>
                <a:off x="2482" y="1982"/>
                <a:ext cx="230" cy="26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1" name="Google Shape;1251;p101"/>
              <p:cNvCxnSpPr/>
              <p:nvPr/>
            </p:nvCxnSpPr>
            <p:spPr>
              <a:xfrm>
                <a:off x="2482" y="1951"/>
                <a:ext cx="230" cy="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2" name="Google Shape;1252;p101"/>
              <p:cNvCxnSpPr/>
              <p:nvPr/>
            </p:nvCxnSpPr>
            <p:spPr>
              <a:xfrm>
                <a:off x="2482" y="1915"/>
                <a:ext cx="230" cy="1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3" name="Google Shape;1253;p101"/>
              <p:cNvCxnSpPr/>
              <p:nvPr/>
            </p:nvCxnSpPr>
            <p:spPr>
              <a:xfrm>
                <a:off x="2482" y="1883"/>
                <a:ext cx="230" cy="6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4" name="Google Shape;1254;p101"/>
              <p:cNvCxnSpPr/>
              <p:nvPr/>
            </p:nvCxnSpPr>
            <p:spPr>
              <a:xfrm rot="10800000" flipH="1">
                <a:off x="2482" y="1842"/>
                <a:ext cx="230" cy="1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5" name="Google Shape;1255;p101"/>
              <p:cNvCxnSpPr/>
              <p:nvPr/>
            </p:nvCxnSpPr>
            <p:spPr>
              <a:xfrm rot="10800000" flipH="1">
                <a:off x="2482" y="1805"/>
                <a:ext cx="230" cy="11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6" name="Google Shape;1256;p101"/>
              <p:cNvCxnSpPr/>
              <p:nvPr/>
            </p:nvCxnSpPr>
            <p:spPr>
              <a:xfrm rot="10800000" flipH="1">
                <a:off x="2482" y="1764"/>
                <a:ext cx="224" cy="21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7" name="Google Shape;1257;p101"/>
              <p:cNvCxnSpPr/>
              <p:nvPr/>
            </p:nvCxnSpPr>
            <p:spPr>
              <a:xfrm rot="10800000" flipH="1">
                <a:off x="2482" y="1722"/>
                <a:ext cx="230" cy="32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8" name="Google Shape;1258;p101"/>
              <p:cNvCxnSpPr/>
              <p:nvPr/>
            </p:nvCxnSpPr>
            <p:spPr>
              <a:xfrm rot="10800000" flipH="1">
                <a:off x="2482" y="1686"/>
                <a:ext cx="230" cy="31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9" name="Google Shape;1259;p101"/>
              <p:cNvCxnSpPr/>
              <p:nvPr/>
            </p:nvCxnSpPr>
            <p:spPr>
              <a:xfrm rot="10800000" flipH="1">
                <a:off x="2482" y="1645"/>
                <a:ext cx="230" cy="41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0" name="Google Shape;1260;p101"/>
              <p:cNvCxnSpPr/>
              <p:nvPr/>
            </p:nvCxnSpPr>
            <p:spPr>
              <a:xfrm rot="10800000" flipH="1">
                <a:off x="2482" y="1603"/>
                <a:ext cx="224" cy="52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1" name="Google Shape;1261;p101"/>
              <p:cNvCxnSpPr/>
              <p:nvPr/>
            </p:nvCxnSpPr>
            <p:spPr>
              <a:xfrm rot="10800000" flipH="1">
                <a:off x="2482" y="1561"/>
                <a:ext cx="230" cy="6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2" name="Google Shape;1262;p101"/>
              <p:cNvCxnSpPr/>
              <p:nvPr/>
            </p:nvCxnSpPr>
            <p:spPr>
              <a:xfrm rot="10800000" flipH="1">
                <a:off x="2482" y="1525"/>
                <a:ext cx="230" cy="62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3" name="Google Shape;1263;p101"/>
              <p:cNvCxnSpPr/>
              <p:nvPr/>
            </p:nvCxnSpPr>
            <p:spPr>
              <a:xfrm rot="10800000" flipH="1">
                <a:off x="2482" y="1484"/>
                <a:ext cx="230" cy="72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4" name="Google Shape;1264;p101"/>
              <p:cNvCxnSpPr/>
              <p:nvPr/>
            </p:nvCxnSpPr>
            <p:spPr>
              <a:xfrm rot="10800000" flipH="1">
                <a:off x="2482" y="1442"/>
                <a:ext cx="230" cy="8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5" name="Google Shape;1265;p101"/>
              <p:cNvCxnSpPr/>
              <p:nvPr/>
            </p:nvCxnSpPr>
            <p:spPr>
              <a:xfrm rot="10800000" flipH="1">
                <a:off x="2482" y="1406"/>
                <a:ext cx="230" cy="8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6" name="Google Shape;1266;p101"/>
              <p:cNvCxnSpPr/>
              <p:nvPr/>
            </p:nvCxnSpPr>
            <p:spPr>
              <a:xfrm rot="10800000" flipH="1">
                <a:off x="2482" y="1364"/>
                <a:ext cx="230" cy="94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7" name="Google Shape;1267;p101"/>
              <p:cNvCxnSpPr/>
              <p:nvPr/>
            </p:nvCxnSpPr>
            <p:spPr>
              <a:xfrm>
                <a:off x="2503" y="1499"/>
                <a:ext cx="1" cy="89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8" name="Google Shape;1268;p101"/>
              <p:cNvCxnSpPr/>
              <p:nvPr/>
            </p:nvCxnSpPr>
            <p:spPr>
              <a:xfrm>
                <a:off x="2535" y="1717"/>
                <a:ext cx="1" cy="54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9" name="Google Shape;1269;p101"/>
              <p:cNvCxnSpPr/>
              <p:nvPr/>
            </p:nvCxnSpPr>
            <p:spPr>
              <a:xfrm>
                <a:off x="2567" y="1510"/>
                <a:ext cx="1" cy="882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0" name="Google Shape;1270;p101"/>
              <p:cNvCxnSpPr/>
              <p:nvPr/>
            </p:nvCxnSpPr>
            <p:spPr>
              <a:xfrm>
                <a:off x="2594" y="1437"/>
                <a:ext cx="1" cy="971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1" name="Google Shape;1271;p101"/>
              <p:cNvCxnSpPr/>
              <p:nvPr/>
            </p:nvCxnSpPr>
            <p:spPr>
              <a:xfrm>
                <a:off x="2626" y="1369"/>
                <a:ext cx="1" cy="1054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2" name="Google Shape;1272;p101"/>
              <p:cNvCxnSpPr/>
              <p:nvPr/>
            </p:nvCxnSpPr>
            <p:spPr>
              <a:xfrm>
                <a:off x="2664" y="1541"/>
                <a:ext cx="1" cy="924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1273" name="Google Shape;1273;p101"/>
            <p:cNvSpPr/>
            <p:nvPr/>
          </p:nvSpPr>
          <p:spPr>
            <a:xfrm>
              <a:off x="1944" y="1049"/>
              <a:ext cx="139" cy="1685"/>
            </a:xfrm>
            <a:prstGeom prst="rect">
              <a:avLst/>
            </a:prstGeom>
            <a:solidFill>
              <a:srgbClr val="004FA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75" name="Google Shape;1275;p101"/>
          <p:cNvSpPr/>
          <p:nvPr/>
        </p:nvSpPr>
        <p:spPr>
          <a:xfrm>
            <a:off x="1405600" y="3637194"/>
            <a:ext cx="1807369" cy="478631"/>
          </a:xfrm>
          <a:prstGeom prst="downArrow">
            <a:avLst>
              <a:gd name="adj1" fmla="val 47565"/>
              <a:gd name="adj2" fmla="val 54727"/>
            </a:avLst>
          </a:prstGeom>
          <a:solidFill>
            <a:srgbClr val="004FA3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6" name="Google Shape;1276;p101"/>
          <p:cNvSpPr txBox="1"/>
          <p:nvPr/>
        </p:nvSpPr>
        <p:spPr>
          <a:xfrm>
            <a:off x="-304844" y="4417224"/>
            <a:ext cx="5600700" cy="284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Data + Insights + Actions + Predictive Analytics = Impact</a:t>
            </a:r>
            <a:endParaRPr sz="1600" dirty="0"/>
          </a:p>
        </p:txBody>
      </p:sp>
      <p:sp>
        <p:nvSpPr>
          <p:cNvPr id="1277" name="Google Shape;1277;p101"/>
          <p:cNvSpPr/>
          <p:nvPr/>
        </p:nvSpPr>
        <p:spPr>
          <a:xfrm>
            <a:off x="4186205" y="1134826"/>
            <a:ext cx="232225" cy="2734260"/>
          </a:xfrm>
          <a:prstGeom prst="leftBrace">
            <a:avLst>
              <a:gd name="adj1" fmla="val 116546"/>
              <a:gd name="adj2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8" name="Google Shape;1278;p101"/>
          <p:cNvSpPr/>
          <p:nvPr/>
        </p:nvSpPr>
        <p:spPr>
          <a:xfrm>
            <a:off x="3185060" y="2123322"/>
            <a:ext cx="904875" cy="1157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969" tIns="34969" rIns="34969" bIns="34969" anchor="t" anchorCtr="0">
            <a:noAutofit/>
          </a:bodyPr>
          <a:lstStyle/>
          <a:p>
            <a:pPr marL="85725" indent="-85725">
              <a:spcBef>
                <a:spcPts val="0"/>
              </a:spcBef>
              <a:spcAft>
                <a:spcPts val="0"/>
              </a:spcAft>
            </a:pPr>
            <a:r>
              <a:rPr lang="en-US" sz="135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 </a:t>
            </a:r>
            <a:r>
              <a:rPr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endParaRPr/>
          </a:p>
          <a:p>
            <a:pPr marL="85725" indent="-85725">
              <a:spcBef>
                <a:spcPts val="135"/>
              </a:spcBef>
              <a:spcAft>
                <a:spcPts val="0"/>
              </a:spcAft>
            </a:pPr>
            <a:r>
              <a:rPr lang="en-US" sz="135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Business</a:t>
            </a:r>
            <a:endParaRPr/>
          </a:p>
          <a:p>
            <a:pPr marL="85725" indent="-85725">
              <a:spcBef>
                <a:spcPts val="135"/>
              </a:spcBef>
              <a:spcAft>
                <a:spcPts val="0"/>
              </a:spcAft>
            </a:pPr>
            <a:r>
              <a:rPr lang="en-US" sz="135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Scorecard</a:t>
            </a:r>
            <a:endParaRPr/>
          </a:p>
        </p:txBody>
      </p:sp>
      <p:sp>
        <p:nvSpPr>
          <p:cNvPr id="4" name="Callout: Down Arrow 3">
            <a:extLst>
              <a:ext uri="{FF2B5EF4-FFF2-40B4-BE49-F238E27FC236}">
                <a16:creationId xmlns:a16="http://schemas.microsoft.com/office/drawing/2014/main" id="{A2CCD603-EEE1-9297-EB95-E0DF741B7BBD}"/>
              </a:ext>
            </a:extLst>
          </p:cNvPr>
          <p:cNvSpPr/>
          <p:nvPr/>
        </p:nvSpPr>
        <p:spPr>
          <a:xfrm>
            <a:off x="4687439" y="861727"/>
            <a:ext cx="1219200" cy="821937"/>
          </a:xfrm>
          <a:prstGeom prst="downArrow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Strategic Business </a:t>
            </a:r>
          </a:p>
          <a:p>
            <a:pPr algn="ctr"/>
            <a:r>
              <a:rPr lang="en-US" sz="1200"/>
              <a:t>Impact Metrics</a:t>
            </a:r>
          </a:p>
        </p:txBody>
      </p:sp>
      <p:sp>
        <p:nvSpPr>
          <p:cNvPr id="5" name="Callout: Down Arrow 4">
            <a:extLst>
              <a:ext uri="{FF2B5EF4-FFF2-40B4-BE49-F238E27FC236}">
                <a16:creationId xmlns:a16="http://schemas.microsoft.com/office/drawing/2014/main" id="{99107107-0554-7F29-50B0-9512FD780060}"/>
              </a:ext>
            </a:extLst>
          </p:cNvPr>
          <p:cNvSpPr/>
          <p:nvPr/>
        </p:nvSpPr>
        <p:spPr>
          <a:xfrm>
            <a:off x="6240095" y="861727"/>
            <a:ext cx="1219200" cy="821937"/>
          </a:xfrm>
          <a:prstGeom prst="down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Workforce Impact Metrics</a:t>
            </a:r>
          </a:p>
        </p:txBody>
      </p:sp>
      <p:sp>
        <p:nvSpPr>
          <p:cNvPr id="6" name="Callout: Down Arrow 5">
            <a:extLst>
              <a:ext uri="{FF2B5EF4-FFF2-40B4-BE49-F238E27FC236}">
                <a16:creationId xmlns:a16="http://schemas.microsoft.com/office/drawing/2014/main" id="{B341F7CB-D67D-6DE1-CBB2-C562A2823E7E}"/>
              </a:ext>
            </a:extLst>
          </p:cNvPr>
          <p:cNvSpPr/>
          <p:nvPr/>
        </p:nvSpPr>
        <p:spPr>
          <a:xfrm>
            <a:off x="7725321" y="861727"/>
            <a:ext cx="1219200" cy="821937"/>
          </a:xfrm>
          <a:prstGeom prst="downArrowCallou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Operational Efficiency Impact Metrics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AFF8233-BD6A-BDBD-375F-E7CD0142B8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065204"/>
              </p:ext>
            </p:extLst>
          </p:nvPr>
        </p:nvGraphicFramePr>
        <p:xfrm>
          <a:off x="4684457" y="1721727"/>
          <a:ext cx="4346560" cy="2962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390">
                  <a:extLst>
                    <a:ext uri="{9D8B030D-6E8A-4147-A177-3AD203B41FA5}">
                      <a16:colId xmlns:a16="http://schemas.microsoft.com/office/drawing/2014/main" val="3775714953"/>
                    </a:ext>
                  </a:extLst>
                </a:gridCol>
                <a:gridCol w="1441585">
                  <a:extLst>
                    <a:ext uri="{9D8B030D-6E8A-4147-A177-3AD203B41FA5}">
                      <a16:colId xmlns:a16="http://schemas.microsoft.com/office/drawing/2014/main" val="2676799949"/>
                    </a:ext>
                  </a:extLst>
                </a:gridCol>
                <a:gridCol w="1441585">
                  <a:extLst>
                    <a:ext uri="{9D8B030D-6E8A-4147-A177-3AD203B41FA5}">
                      <a16:colId xmlns:a16="http://schemas.microsoft.com/office/drawing/2014/main" val="10742154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0">
                          <a:solidFill>
                            <a:schemeClr val="tx1"/>
                          </a:solidFill>
                        </a:rPr>
                        <a:t>Metrics directly related to the organization’s bottom line and strategic objective to demonstrate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Metrics measuring how well the organization supports and enhances the workplace experience, which is critical for employee engagement  and desired work culture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Metrics assessing the effectiveness and efficiency of HR process and practices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436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Ensure HR goals are aligned with business objective.  </a:t>
                      </a:r>
                      <a:endParaRPr kumimoji="0" lang="en-US" sz="900" b="0" i="0" u="none" strike="noStrike" kern="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Measure and improve engagement and retention strategies</a:t>
                      </a:r>
                    </a:p>
                    <a:p>
                      <a:endParaRPr kumimoji="0" lang="en-US" sz="900" b="0" i="0" u="none" strike="noStrike" kern="0" cap="none" spc="0" normalizeH="0" baseline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Identify inefficiencies and bottlenecks to streamline HR processes.  Optimized resources allocation</a:t>
                      </a:r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406966"/>
                  </a:ext>
                </a:extLst>
              </a:tr>
              <a:tr h="234116">
                <a:tc gridSpan="3">
                  <a:txBody>
                    <a:bodyPr/>
                    <a:lstStyle/>
                    <a:p>
                      <a:pPr algn="ctr"/>
                      <a:r>
                        <a:rPr lang="en-US" sz="900" b="1"/>
                        <a:t>Examples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719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eaLnBrk="1" hangingPunct="1"/>
                      <a:r>
                        <a:rPr kumimoji="0" lang="en-US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Feed people platform metrics in Data Lake  to feed other business metrics + ADP Dashboard</a:t>
                      </a:r>
                      <a:endParaRPr kumimoji="0" lang="en-US" sz="900" b="0" i="0" u="none" strike="noStrike" kern="0" cap="none" spc="0" normalizeH="0" baseline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5563" indent="-55563" ea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Employee Net promoter score</a:t>
                      </a:r>
                    </a:p>
                    <a:p>
                      <a:pPr marL="55563" indent="-55563" ea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Unwanted employee turnover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5563" indent="-55563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Payroll/HRIS per employee</a:t>
                      </a:r>
                    </a:p>
                    <a:p>
                      <a:pPr marL="55563" indent="-55563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Cost per hire</a:t>
                      </a:r>
                    </a:p>
                    <a:p>
                      <a:pPr marL="55563" indent="-55563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Health Care Cost per employee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10293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634961-E7AA-05CB-0A6E-B3C11217C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F5001FD-4F99-0DCD-78F6-865CA959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334963"/>
            <a:ext cx="7113814" cy="4154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The CEO defines the playing field for HR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A4479CD-2DCD-9DB3-202E-2649F9325C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770415"/>
              </p:ext>
            </p:extLst>
          </p:nvPr>
        </p:nvGraphicFramePr>
        <p:xfrm>
          <a:off x="1052285" y="886251"/>
          <a:ext cx="7641772" cy="4168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362">
                  <a:extLst>
                    <a:ext uri="{9D8B030D-6E8A-4147-A177-3AD203B41FA5}">
                      <a16:colId xmlns:a16="http://schemas.microsoft.com/office/drawing/2014/main" val="3101700276"/>
                    </a:ext>
                  </a:extLst>
                </a:gridCol>
                <a:gridCol w="3607873">
                  <a:extLst>
                    <a:ext uri="{9D8B030D-6E8A-4147-A177-3AD203B41FA5}">
                      <a16:colId xmlns:a16="http://schemas.microsoft.com/office/drawing/2014/main" val="2880064371"/>
                    </a:ext>
                  </a:extLst>
                </a:gridCol>
                <a:gridCol w="3276537">
                  <a:extLst>
                    <a:ext uri="{9D8B030D-6E8A-4147-A177-3AD203B41FA5}">
                      <a16:colId xmlns:a16="http://schemas.microsoft.com/office/drawing/2014/main" val="2140930642"/>
                    </a:ext>
                  </a:extLst>
                </a:gridCol>
              </a:tblGrid>
              <a:tr h="541565">
                <a:tc rowSpan="3">
                  <a:txBody>
                    <a:bodyPr/>
                    <a:lstStyle/>
                    <a:p>
                      <a:pPr algn="ctr"/>
                      <a:r>
                        <a:rPr lang="en-US" sz="2800"/>
                        <a:t>HR Leader</a:t>
                      </a:r>
                    </a:p>
                  </a:txBody>
                  <a:tcPr vert="vert27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/>
                        <a:t>Business Leader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672875"/>
                  </a:ext>
                </a:extLst>
              </a:tr>
              <a:tr h="5810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High HR/Low Leader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Blocking – HR topics not discussed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Slow to change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Home grown practices prevail over better or best practices – can’t scale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No seat at table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Informed after– Not involved before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Marginalize the impact of 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High HR/High Leader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HC strategy aligned to EBITDA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“Mirror” for the CEO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Coach to Leaders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Goal clarity + Performance + Culture + Company Values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Respect for the function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Consistent HR execution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496504"/>
                  </a:ext>
                </a:extLst>
              </a:tr>
              <a:tr h="843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eaLnBrk="1" hangingPunct="1">
                        <a:buFont typeface="Arial" panose="020B0604020202020204" pitchFamily="34" charset="0"/>
                        <a:buNone/>
                      </a:pPr>
                      <a:r>
                        <a:rPr lang="en-US" sz="1600" b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HR/Low Leader</a:t>
                      </a:r>
                    </a:p>
                    <a:p>
                      <a:pPr marL="285750" indent="-285750" ea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Lower Employee Engagement</a:t>
                      </a:r>
                    </a:p>
                    <a:p>
                      <a:pPr marL="285750" indent="-285750" ea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Higher turnover</a:t>
                      </a:r>
                    </a:p>
                    <a:p>
                      <a:pPr marL="285750" indent="-285750" ea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Poor execution</a:t>
                      </a:r>
                    </a:p>
                    <a:p>
                      <a:pPr marL="285750" indent="-285750" ea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Pattern of execution misses</a:t>
                      </a:r>
                    </a:p>
                    <a:p>
                      <a:pPr marL="285750" indent="-285750" ea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Poor financial 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Low HR /High Leader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HR is transaction only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Business leader not well-served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HR is seen as an ineffective SG&amp;A cost – “Don’t tell them anything”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Reputation of HR gets trashe</a:t>
                      </a:r>
                      <a:r>
                        <a:rPr lang="en-US" sz="1800"/>
                        <a:t>d</a:t>
                      </a:r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460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5902007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FF71487-17DA-4892-BB41-A03E7DD86D73}"/>
              </a:ext>
            </a:extLst>
          </p:cNvPr>
          <p:cNvSpPr/>
          <p:nvPr/>
        </p:nvSpPr>
        <p:spPr>
          <a:xfrm>
            <a:off x="1390827" y="1005301"/>
            <a:ext cx="643466" cy="297180"/>
          </a:xfrm>
          <a:prstGeom prst="rect">
            <a:avLst/>
          </a:prstGeom>
          <a:solidFill>
            <a:srgbClr val="447BA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Assess and </a:t>
            </a:r>
            <a:r>
              <a:rPr lang="en-US" sz="750" b="1">
                <a:solidFill>
                  <a:prstClr val="white"/>
                </a:solidFill>
                <a:latin typeface="Calibri" panose="020F0502020204030204"/>
              </a:rPr>
              <a:t>Hire</a:t>
            </a: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 Talent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2A5060-0A66-4DBF-81D9-B6262994D6E5}"/>
              </a:ext>
            </a:extLst>
          </p:cNvPr>
          <p:cNvSpPr/>
          <p:nvPr/>
        </p:nvSpPr>
        <p:spPr>
          <a:xfrm>
            <a:off x="2098588" y="1005301"/>
            <a:ext cx="643466" cy="297180"/>
          </a:xfrm>
          <a:prstGeom prst="rect">
            <a:avLst/>
          </a:prstGeom>
          <a:solidFill>
            <a:srgbClr val="447BA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Job Boards and ATS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A06DBB-00A3-4858-BE76-278A00D5ABDD}"/>
              </a:ext>
            </a:extLst>
          </p:cNvPr>
          <p:cNvSpPr/>
          <p:nvPr/>
        </p:nvSpPr>
        <p:spPr>
          <a:xfrm>
            <a:off x="2806350" y="1005301"/>
            <a:ext cx="643466" cy="297180"/>
          </a:xfrm>
          <a:prstGeom prst="rect">
            <a:avLst/>
          </a:prstGeom>
          <a:solidFill>
            <a:srgbClr val="447BA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00">
                <a:solidFill>
                  <a:prstClr val="white"/>
                </a:solidFill>
                <a:latin typeface="Calibri" panose="020F0502020204030204"/>
              </a:rPr>
              <a:t>Onboarding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AEA7CB-9697-40D8-88FC-71461AE6D48F}"/>
              </a:ext>
            </a:extLst>
          </p:cNvPr>
          <p:cNvSpPr/>
          <p:nvPr/>
        </p:nvSpPr>
        <p:spPr>
          <a:xfrm>
            <a:off x="3514111" y="1005301"/>
            <a:ext cx="643466" cy="297180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Build LMS</a:t>
            </a:r>
          </a:p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Capabilities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6DC6599-7539-49C6-9AB4-535E737187A4}"/>
              </a:ext>
            </a:extLst>
          </p:cNvPr>
          <p:cNvSpPr/>
          <p:nvPr/>
        </p:nvSpPr>
        <p:spPr>
          <a:xfrm>
            <a:off x="4221873" y="1005301"/>
            <a:ext cx="643466" cy="297180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Develop Training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4AEDFE-184B-4A2D-B23B-B92C506E44F0}"/>
              </a:ext>
            </a:extLst>
          </p:cNvPr>
          <p:cNvSpPr/>
          <p:nvPr/>
        </p:nvSpPr>
        <p:spPr>
          <a:xfrm>
            <a:off x="4929634" y="1005301"/>
            <a:ext cx="643466" cy="297180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00">
                <a:solidFill>
                  <a:prstClr val="white"/>
                </a:solidFill>
                <a:latin typeface="Calibri" panose="020F0502020204030204"/>
              </a:rPr>
              <a:t>Develop critical talent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E27C4E-CB9D-4201-888F-F9BFE6D7571A}"/>
              </a:ext>
            </a:extLst>
          </p:cNvPr>
          <p:cNvSpPr/>
          <p:nvPr/>
        </p:nvSpPr>
        <p:spPr>
          <a:xfrm>
            <a:off x="5637396" y="1005301"/>
            <a:ext cx="643466" cy="297180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Develop Leaders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9B8BBA0-D376-4766-BAC2-CE40C90F6FCD}"/>
              </a:ext>
            </a:extLst>
          </p:cNvPr>
          <p:cNvSpPr/>
          <p:nvPr/>
        </p:nvSpPr>
        <p:spPr>
          <a:xfrm>
            <a:off x="6345157" y="1005301"/>
            <a:ext cx="643466" cy="29718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600">
                <a:solidFill>
                  <a:prstClr val="white"/>
                </a:solidFill>
                <a:latin typeface="Calibri" panose="020F0502020204030204"/>
              </a:rPr>
              <a:t>Manage Performance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16DCF0-FFEF-4084-BA00-3A1EE0C0C2F2}"/>
              </a:ext>
            </a:extLst>
          </p:cNvPr>
          <p:cNvSpPr/>
          <p:nvPr/>
        </p:nvSpPr>
        <p:spPr>
          <a:xfrm>
            <a:off x="683065" y="4574007"/>
            <a:ext cx="643466" cy="2971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Tax and Compliance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BFCE34-2B95-48CC-9A6A-164B50FD5DED}"/>
              </a:ext>
            </a:extLst>
          </p:cNvPr>
          <p:cNvSpPr/>
          <p:nvPr/>
        </p:nvSpPr>
        <p:spPr>
          <a:xfrm>
            <a:off x="1390827" y="4574007"/>
            <a:ext cx="643466" cy="2971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Leave of Absence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48D8A30-779F-4B22-BB72-62FC3F61F452}"/>
              </a:ext>
            </a:extLst>
          </p:cNvPr>
          <p:cNvSpPr/>
          <p:nvPr/>
        </p:nvSpPr>
        <p:spPr>
          <a:xfrm>
            <a:off x="2098588" y="4574007"/>
            <a:ext cx="643466" cy="2971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Payroll</a:t>
            </a:r>
          </a:p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Processing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C587BF0-8634-4858-9964-36528291F815}"/>
              </a:ext>
            </a:extLst>
          </p:cNvPr>
          <p:cNvSpPr/>
          <p:nvPr/>
        </p:nvSpPr>
        <p:spPr>
          <a:xfrm>
            <a:off x="2806350" y="4574007"/>
            <a:ext cx="643466" cy="2971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HRIS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EA4DF28-748F-47C9-B195-378F455051FA}"/>
              </a:ext>
            </a:extLst>
          </p:cNvPr>
          <p:cNvSpPr/>
          <p:nvPr/>
        </p:nvSpPr>
        <p:spPr>
          <a:xfrm>
            <a:off x="3514111" y="4574007"/>
            <a:ext cx="643466" cy="2971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M &amp; A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992CD33-02D2-4686-B5F1-FC2BDD334083}"/>
              </a:ext>
            </a:extLst>
          </p:cNvPr>
          <p:cNvSpPr/>
          <p:nvPr/>
        </p:nvSpPr>
        <p:spPr>
          <a:xfrm>
            <a:off x="4221873" y="4574007"/>
            <a:ext cx="643466" cy="29718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00">
                <a:solidFill>
                  <a:prstClr val="white"/>
                </a:solidFill>
                <a:latin typeface="Calibri" panose="020F0502020204030204"/>
              </a:rPr>
              <a:t>ERISA </a:t>
            </a:r>
          </a:p>
          <a:p>
            <a:pPr algn="ctr" defTabSz="685783">
              <a:defRPr/>
            </a:pPr>
            <a:r>
              <a:rPr lang="en-US" sz="700">
                <a:solidFill>
                  <a:prstClr val="white"/>
                </a:solidFill>
                <a:latin typeface="Calibri" panose="020F0502020204030204"/>
              </a:rPr>
              <a:t>Benefit laws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08EDBC-7AAC-4397-9D98-4C5AB299B830}"/>
              </a:ext>
            </a:extLst>
          </p:cNvPr>
          <p:cNvSpPr/>
          <p:nvPr/>
        </p:nvSpPr>
        <p:spPr>
          <a:xfrm>
            <a:off x="4929634" y="4574007"/>
            <a:ext cx="643466" cy="29718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Comp</a:t>
            </a:r>
          </a:p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Framework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5CBEC53-B35A-45DF-A68C-53A9B461CBDA}"/>
              </a:ext>
            </a:extLst>
          </p:cNvPr>
          <p:cNvSpPr/>
          <p:nvPr/>
        </p:nvSpPr>
        <p:spPr>
          <a:xfrm>
            <a:off x="5637396" y="4574007"/>
            <a:ext cx="643466" cy="29718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Design Benefits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7354919-F928-4F40-B484-813D65B07E1A}"/>
              </a:ext>
            </a:extLst>
          </p:cNvPr>
          <p:cNvSpPr/>
          <p:nvPr/>
        </p:nvSpPr>
        <p:spPr>
          <a:xfrm>
            <a:off x="6345157" y="4574007"/>
            <a:ext cx="643466" cy="29718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Deliver Benefits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05C42FC-7355-4488-9AE0-EC8B72104073}"/>
              </a:ext>
            </a:extLst>
          </p:cNvPr>
          <p:cNvSpPr/>
          <p:nvPr/>
        </p:nvSpPr>
        <p:spPr>
          <a:xfrm>
            <a:off x="6345157" y="1422051"/>
            <a:ext cx="643466" cy="29718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Succession Planning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1D3E9B0-DB04-4232-867E-36CCA476282B}"/>
              </a:ext>
            </a:extLst>
          </p:cNvPr>
          <p:cNvSpPr/>
          <p:nvPr/>
        </p:nvSpPr>
        <p:spPr>
          <a:xfrm>
            <a:off x="6345157" y="1817633"/>
            <a:ext cx="643466" cy="29718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Career Paths and Mobility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FFE9392-E661-4034-AC4F-33DC2B4522C3}"/>
              </a:ext>
            </a:extLst>
          </p:cNvPr>
          <p:cNvSpPr/>
          <p:nvPr/>
        </p:nvSpPr>
        <p:spPr>
          <a:xfrm>
            <a:off x="6345157" y="2213215"/>
            <a:ext cx="643466" cy="29718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00">
                <a:solidFill>
                  <a:prstClr val="white"/>
                </a:solidFill>
                <a:latin typeface="Calibri" panose="020F0502020204030204"/>
              </a:rPr>
              <a:t>Employee</a:t>
            </a:r>
          </a:p>
          <a:p>
            <a:pPr algn="ctr" defTabSz="685783">
              <a:defRPr/>
            </a:pPr>
            <a:r>
              <a:rPr lang="en-US" sz="700">
                <a:solidFill>
                  <a:prstClr val="white"/>
                </a:solidFill>
                <a:latin typeface="Calibri" panose="020F0502020204030204"/>
              </a:rPr>
              <a:t>Engagement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42F26D-3C22-4A11-8F8F-FEBB1C1CDF0E}"/>
              </a:ext>
            </a:extLst>
          </p:cNvPr>
          <p:cNvSpPr/>
          <p:nvPr/>
        </p:nvSpPr>
        <p:spPr>
          <a:xfrm>
            <a:off x="6345157" y="2608798"/>
            <a:ext cx="643466" cy="29718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High Potentials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B386103-3001-4F2D-B476-7A766D74B3B5}"/>
              </a:ext>
            </a:extLst>
          </p:cNvPr>
          <p:cNvSpPr/>
          <p:nvPr/>
        </p:nvSpPr>
        <p:spPr>
          <a:xfrm>
            <a:off x="6345156" y="3004381"/>
            <a:ext cx="600587" cy="26879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600">
                <a:solidFill>
                  <a:prstClr val="white"/>
                </a:solidFill>
                <a:latin typeface="Calibri" panose="020F0502020204030204"/>
              </a:rPr>
              <a:t>Time and Attendance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35A4608-416E-477D-BC51-31A8EE47DFFC}"/>
              </a:ext>
            </a:extLst>
          </p:cNvPr>
          <p:cNvSpPr/>
          <p:nvPr/>
        </p:nvSpPr>
        <p:spPr>
          <a:xfrm>
            <a:off x="6345157" y="3399962"/>
            <a:ext cx="643466" cy="29718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Manage </a:t>
            </a:r>
          </a:p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Risk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936ECDF-97F9-4856-AE83-53A4294DF3B9}"/>
              </a:ext>
            </a:extLst>
          </p:cNvPr>
          <p:cNvSpPr/>
          <p:nvPr/>
        </p:nvSpPr>
        <p:spPr>
          <a:xfrm>
            <a:off x="6345157" y="3795544"/>
            <a:ext cx="643466" cy="29718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Employee</a:t>
            </a:r>
          </a:p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Relations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164180-EAE8-4642-A54F-A97F14138B3D}"/>
              </a:ext>
            </a:extLst>
          </p:cNvPr>
          <p:cNvSpPr/>
          <p:nvPr/>
        </p:nvSpPr>
        <p:spPr>
          <a:xfrm>
            <a:off x="6345157" y="4191127"/>
            <a:ext cx="643466" cy="29718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Total Rewards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D58FDA3-AAEA-40A5-A024-E183605A1EFD}"/>
              </a:ext>
            </a:extLst>
          </p:cNvPr>
          <p:cNvSpPr/>
          <p:nvPr/>
        </p:nvSpPr>
        <p:spPr>
          <a:xfrm>
            <a:off x="683065" y="1005301"/>
            <a:ext cx="643466" cy="297180"/>
          </a:xfrm>
          <a:prstGeom prst="rect">
            <a:avLst/>
          </a:prstGeom>
          <a:solidFill>
            <a:srgbClr val="447BA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Source Talent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7182A0B-7291-431B-835C-790746C7E294}"/>
              </a:ext>
            </a:extLst>
          </p:cNvPr>
          <p:cNvSpPr/>
          <p:nvPr/>
        </p:nvSpPr>
        <p:spPr>
          <a:xfrm>
            <a:off x="683065" y="1400883"/>
            <a:ext cx="643466" cy="29718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Business </a:t>
            </a:r>
          </a:p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Coaching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9AF4DC5-70A8-4690-8BAD-1DE3D4BB01C9}"/>
              </a:ext>
            </a:extLst>
          </p:cNvPr>
          <p:cNvSpPr/>
          <p:nvPr/>
        </p:nvSpPr>
        <p:spPr>
          <a:xfrm>
            <a:off x="683065" y="1782520"/>
            <a:ext cx="643466" cy="29718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Business</a:t>
            </a:r>
          </a:p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Partner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8ACA0A5-0193-403E-997E-B2E0B7F2D55B}"/>
              </a:ext>
            </a:extLst>
          </p:cNvPr>
          <p:cNvSpPr/>
          <p:nvPr/>
        </p:nvSpPr>
        <p:spPr>
          <a:xfrm>
            <a:off x="683065" y="2192047"/>
            <a:ext cx="643466" cy="29718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00">
                <a:solidFill>
                  <a:prstClr val="white"/>
                </a:solidFill>
                <a:latin typeface="Calibri" panose="020F0502020204030204"/>
              </a:rPr>
              <a:t>Recognition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47C1E03-24BE-4F84-AEC1-68177DC2AEF7}"/>
              </a:ext>
            </a:extLst>
          </p:cNvPr>
          <p:cNvSpPr/>
          <p:nvPr/>
        </p:nvSpPr>
        <p:spPr>
          <a:xfrm>
            <a:off x="683065" y="2587630"/>
            <a:ext cx="643466" cy="29718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92">
              <a:defRPr/>
            </a:pPr>
            <a:r>
              <a:rPr lang="en-US" sz="550">
                <a:solidFill>
                  <a:prstClr val="white"/>
                </a:solidFill>
                <a:latin typeface="Calibri"/>
              </a:rPr>
              <a:t>Employee</a:t>
            </a:r>
          </a:p>
          <a:p>
            <a:pPr algn="ctr" defTabSz="342892">
              <a:defRPr/>
            </a:pPr>
            <a:r>
              <a:rPr lang="en-US" sz="550">
                <a:solidFill>
                  <a:prstClr val="white"/>
                </a:solidFill>
                <a:latin typeface="Calibri"/>
              </a:rPr>
              <a:t>Communication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80188BD-93B1-47EF-BC58-2B59BFEFBD6A}"/>
              </a:ext>
            </a:extLst>
          </p:cNvPr>
          <p:cNvSpPr/>
          <p:nvPr/>
        </p:nvSpPr>
        <p:spPr>
          <a:xfrm>
            <a:off x="683065" y="2983212"/>
            <a:ext cx="643466" cy="29718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EEO and Diversity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3425193-6596-4E2E-9051-7E305666C667}"/>
              </a:ext>
            </a:extLst>
          </p:cNvPr>
          <p:cNvSpPr/>
          <p:nvPr/>
        </p:nvSpPr>
        <p:spPr>
          <a:xfrm>
            <a:off x="683065" y="3378794"/>
            <a:ext cx="643466" cy="29718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Safety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3451C1C-776B-45B1-9912-7B5C50D06404}"/>
              </a:ext>
            </a:extLst>
          </p:cNvPr>
          <p:cNvSpPr/>
          <p:nvPr/>
        </p:nvSpPr>
        <p:spPr>
          <a:xfrm>
            <a:off x="683065" y="3774376"/>
            <a:ext cx="643466" cy="2971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600">
                <a:solidFill>
                  <a:prstClr val="white"/>
                </a:solidFill>
                <a:latin typeface="Calibri" panose="020F0502020204030204"/>
              </a:rPr>
              <a:t>Vendor Performance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5918686-3283-4471-B2EE-386F0E8D02E0}"/>
              </a:ext>
            </a:extLst>
          </p:cNvPr>
          <p:cNvSpPr/>
          <p:nvPr/>
        </p:nvSpPr>
        <p:spPr>
          <a:xfrm>
            <a:off x="683065" y="4169959"/>
            <a:ext cx="643466" cy="2971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General</a:t>
            </a:r>
          </a:p>
          <a:p>
            <a:pPr algn="ctr" defTabSz="685783">
              <a:defRPr/>
            </a:pPr>
            <a:r>
              <a:rPr lang="en-US" sz="750">
                <a:solidFill>
                  <a:prstClr val="white"/>
                </a:solidFill>
                <a:latin typeface="Calibri" panose="020F0502020204030204"/>
              </a:rPr>
              <a:t>Ledger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D11AC08-5CC4-4804-90C5-38BB7A8E0071}"/>
              </a:ext>
            </a:extLst>
          </p:cNvPr>
          <p:cNvSpPr txBox="1"/>
          <p:nvPr/>
        </p:nvSpPr>
        <p:spPr>
          <a:xfrm>
            <a:off x="2324024" y="747120"/>
            <a:ext cx="1152880" cy="213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783">
              <a:defRPr/>
            </a:pPr>
            <a:r>
              <a:rPr lang="en-US" sz="788">
                <a:solidFill>
                  <a:prstClr val="black"/>
                </a:solidFill>
                <a:latin typeface="Calibri" panose="020F0502020204030204"/>
              </a:rPr>
              <a:t>Recruit New Employees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BAA273A-7276-4CC8-ADBB-78AF5E9D6D6E}"/>
              </a:ext>
            </a:extLst>
          </p:cNvPr>
          <p:cNvSpPr txBox="1"/>
          <p:nvPr/>
        </p:nvSpPr>
        <p:spPr>
          <a:xfrm>
            <a:off x="5346371" y="751800"/>
            <a:ext cx="986167" cy="213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783">
              <a:defRPr/>
            </a:pPr>
            <a:r>
              <a:rPr lang="en-US" sz="788">
                <a:solidFill>
                  <a:prstClr val="black"/>
                </a:solidFill>
                <a:latin typeface="Calibri" panose="020F0502020204030204"/>
              </a:rPr>
              <a:t>Develop Employees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0F7A6A8-3024-4A86-B885-4F01D91E85A8}"/>
              </a:ext>
            </a:extLst>
          </p:cNvPr>
          <p:cNvSpPr txBox="1"/>
          <p:nvPr/>
        </p:nvSpPr>
        <p:spPr>
          <a:xfrm rot="5400000">
            <a:off x="6621305" y="1706321"/>
            <a:ext cx="1319592" cy="213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783">
              <a:defRPr/>
            </a:pPr>
            <a:r>
              <a:rPr lang="en-US" sz="788">
                <a:solidFill>
                  <a:prstClr val="black"/>
                </a:solidFill>
                <a:latin typeface="Calibri" panose="020F0502020204030204"/>
              </a:rPr>
              <a:t>Manage Existing Employees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E38D66B-75CC-483C-A1E9-86313929072F}"/>
              </a:ext>
            </a:extLst>
          </p:cNvPr>
          <p:cNvSpPr txBox="1"/>
          <p:nvPr/>
        </p:nvSpPr>
        <p:spPr>
          <a:xfrm>
            <a:off x="4929633" y="4871187"/>
            <a:ext cx="1851789" cy="213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783">
              <a:defRPr/>
            </a:pPr>
            <a:r>
              <a:rPr lang="en-US" sz="788">
                <a:solidFill>
                  <a:prstClr val="black"/>
                </a:solidFill>
                <a:latin typeface="Calibri" panose="020F0502020204030204"/>
              </a:rPr>
              <a:t>Manage Employee Rewards and Benefits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0A33B50-C245-4840-85A9-96C0EC5C90D3}"/>
              </a:ext>
            </a:extLst>
          </p:cNvPr>
          <p:cNvSpPr txBox="1"/>
          <p:nvPr/>
        </p:nvSpPr>
        <p:spPr>
          <a:xfrm>
            <a:off x="1808910" y="4871187"/>
            <a:ext cx="1056700" cy="213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783">
              <a:defRPr/>
            </a:pPr>
            <a:r>
              <a:rPr lang="en-US" sz="788">
                <a:solidFill>
                  <a:prstClr val="black"/>
                </a:solidFill>
                <a:latin typeface="Calibri" panose="020F0502020204030204"/>
              </a:rPr>
              <a:t>Manage the Function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9A3447-11D5-4D2A-95C7-228B1D5B69A5}"/>
              </a:ext>
            </a:extLst>
          </p:cNvPr>
          <p:cNvSpPr txBox="1"/>
          <p:nvPr/>
        </p:nvSpPr>
        <p:spPr>
          <a:xfrm rot="16200000">
            <a:off x="-319347" y="2799185"/>
            <a:ext cx="1499128" cy="213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783">
              <a:defRPr/>
            </a:pPr>
            <a:r>
              <a:rPr lang="en-US" sz="788">
                <a:solidFill>
                  <a:prstClr val="black"/>
                </a:solidFill>
                <a:latin typeface="Calibri" panose="020F0502020204030204"/>
              </a:rPr>
              <a:t>Manage the Workforce Strategy</a:t>
            </a:r>
          </a:p>
        </p:txBody>
      </p:sp>
      <p:sp>
        <p:nvSpPr>
          <p:cNvPr id="51" name="Content Placeholder 9">
            <a:extLst>
              <a:ext uri="{FF2B5EF4-FFF2-40B4-BE49-F238E27FC236}">
                <a16:creationId xmlns:a16="http://schemas.microsoft.com/office/drawing/2014/main" id="{A2F121C7-8523-42A7-8EBA-AE4BC5FC9CF1}"/>
              </a:ext>
            </a:extLst>
          </p:cNvPr>
          <p:cNvSpPr txBox="1">
            <a:spLocks/>
          </p:cNvSpPr>
          <p:nvPr/>
        </p:nvSpPr>
        <p:spPr>
          <a:xfrm>
            <a:off x="1556720" y="1994043"/>
            <a:ext cx="1446555" cy="2159794"/>
          </a:xfrm>
          <a:prstGeom prst="rect">
            <a:avLst/>
          </a:prstGeom>
        </p:spPr>
        <p:txBody>
          <a:bodyPr vert="horz" lIns="68580" tIns="34290" rIns="68580" bIns="3429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342892">
              <a:buNone/>
              <a:defRPr/>
            </a:pPr>
            <a:r>
              <a:rPr lang="en-US" sz="1350" b="1">
                <a:solidFill>
                  <a:srgbClr val="4472C4">
                    <a:lumMod val="50000"/>
                  </a:srgbClr>
                </a:solidFill>
                <a:latin typeface="Calibri" panose="020F0502020204030204"/>
                <a:ea typeface="Segoe UI Semibold" charset="0"/>
                <a:cs typeface="Segoe UI Semibold" charset="0"/>
              </a:rPr>
              <a:t>Vision for HR</a:t>
            </a:r>
          </a:p>
          <a:p>
            <a:pPr marL="0" indent="0" defTabSz="342892">
              <a:spcBef>
                <a:spcPts val="900"/>
              </a:spcBef>
              <a:buNone/>
              <a:defRPr/>
            </a:pPr>
            <a:r>
              <a:rPr lang="en-US" sz="1200">
                <a:solidFill>
                  <a:srgbClr val="4472C4">
                    <a:lumMod val="50000"/>
                  </a:srgbClr>
                </a:solidFill>
                <a:latin typeface="Calibri" panose="020F0502020204030204"/>
                <a:ea typeface="ヒラギノ角ゴ ProN W3" pitchFamily="-65" charset="-128"/>
                <a:cs typeface="ヒラギノ角ゴ ProN W3" pitchFamily="-65" charset="-128"/>
              </a:rPr>
              <a:t>Ensure we make decisions about TALENT, LEADERSHIP and ORGANIZATION with the same rigor, logic and confidence as decisions about money, customers, products and technology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4D25F83-CF13-48F0-8742-B76F9CEF5972}"/>
              </a:ext>
            </a:extLst>
          </p:cNvPr>
          <p:cNvSpPr txBox="1"/>
          <p:nvPr/>
        </p:nvSpPr>
        <p:spPr>
          <a:xfrm>
            <a:off x="1932409" y="1434557"/>
            <a:ext cx="4012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783">
              <a:defRPr/>
            </a:pPr>
            <a:r>
              <a:rPr lang="en-US" b="1">
                <a:solidFill>
                  <a:prstClr val="black"/>
                </a:solidFill>
                <a:latin typeface="Calibri" panose="020F0502020204030204"/>
              </a:rPr>
              <a:t>Build HR Capabilities to Support Growth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1F86736-7D33-4971-925B-1DD739361503}"/>
              </a:ext>
            </a:extLst>
          </p:cNvPr>
          <p:cNvSpPr txBox="1"/>
          <p:nvPr/>
        </p:nvSpPr>
        <p:spPr>
          <a:xfrm>
            <a:off x="2210399" y="4126143"/>
            <a:ext cx="346505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783">
              <a:defRPr/>
            </a:pPr>
            <a:r>
              <a:rPr lang="en-US" sz="1500" b="1">
                <a:solidFill>
                  <a:prstClr val="black"/>
                </a:solidFill>
                <a:latin typeface="Calibri" panose="020F0502020204030204"/>
              </a:rPr>
              <a:t>Ensure the business thrives in the market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9C14BE5-ECB2-43F1-99F9-6F017E974787}"/>
              </a:ext>
            </a:extLst>
          </p:cNvPr>
          <p:cNvCxnSpPr>
            <a:cxnSpLocks/>
          </p:cNvCxnSpPr>
          <p:nvPr/>
        </p:nvCxnSpPr>
        <p:spPr>
          <a:xfrm>
            <a:off x="683065" y="913798"/>
            <a:ext cx="276675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D5BD92DF-3EEF-435D-9EDB-A2F1F9539D26}"/>
              </a:ext>
            </a:extLst>
          </p:cNvPr>
          <p:cNvCxnSpPr>
            <a:cxnSpLocks/>
          </p:cNvCxnSpPr>
          <p:nvPr/>
        </p:nvCxnSpPr>
        <p:spPr>
          <a:xfrm>
            <a:off x="3514111" y="913798"/>
            <a:ext cx="276675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4FAE4E02-BF29-4723-B0E9-70F628B51D23}"/>
              </a:ext>
            </a:extLst>
          </p:cNvPr>
          <p:cNvCxnSpPr>
            <a:cxnSpLocks/>
          </p:cNvCxnSpPr>
          <p:nvPr/>
        </p:nvCxnSpPr>
        <p:spPr>
          <a:xfrm flipV="1">
            <a:off x="525294" y="1400887"/>
            <a:ext cx="0" cy="231628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Elbow 67">
            <a:extLst>
              <a:ext uri="{FF2B5EF4-FFF2-40B4-BE49-F238E27FC236}">
                <a16:creationId xmlns:a16="http://schemas.microsoft.com/office/drawing/2014/main" id="{095FD306-B59A-4218-B948-A1B18B0106AE}"/>
              </a:ext>
            </a:extLst>
          </p:cNvPr>
          <p:cNvCxnSpPr>
            <a:cxnSpLocks/>
          </p:cNvCxnSpPr>
          <p:nvPr/>
        </p:nvCxnSpPr>
        <p:spPr>
          <a:xfrm flipH="1">
            <a:off x="4598421" y="4475606"/>
            <a:ext cx="2439906" cy="561251"/>
          </a:xfrm>
          <a:prstGeom prst="bentConnector3">
            <a:avLst>
              <a:gd name="adj1" fmla="val -7027"/>
            </a:avLst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nector: Elbow 77">
            <a:extLst>
              <a:ext uri="{FF2B5EF4-FFF2-40B4-BE49-F238E27FC236}">
                <a16:creationId xmlns:a16="http://schemas.microsoft.com/office/drawing/2014/main" id="{49B3A75C-EAE8-40DA-95E5-DEBBBFD0B138}"/>
              </a:ext>
            </a:extLst>
          </p:cNvPr>
          <p:cNvCxnSpPr>
            <a:cxnSpLocks/>
            <a:endCxn id="40" idx="1"/>
          </p:cNvCxnSpPr>
          <p:nvPr/>
        </p:nvCxnSpPr>
        <p:spPr>
          <a:xfrm rot="10800000">
            <a:off x="683065" y="3922966"/>
            <a:ext cx="3184928" cy="1126902"/>
          </a:xfrm>
          <a:prstGeom prst="bentConnector3">
            <a:avLst>
              <a:gd name="adj1" fmla="val 105383"/>
            </a:avLst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AE13A86B-D03C-4E3E-9A19-54708C3D042E}"/>
              </a:ext>
            </a:extLst>
          </p:cNvPr>
          <p:cNvCxnSpPr>
            <a:cxnSpLocks/>
          </p:cNvCxnSpPr>
          <p:nvPr/>
        </p:nvCxnSpPr>
        <p:spPr>
          <a:xfrm flipV="1">
            <a:off x="7137376" y="1025327"/>
            <a:ext cx="0" cy="269184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B663AB07-C040-4FFC-88AE-3081CE2BE8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402"/>
          <a:stretch/>
        </p:blipFill>
        <p:spPr>
          <a:xfrm>
            <a:off x="2147078" y="1858457"/>
            <a:ext cx="3846457" cy="2204239"/>
          </a:xfrm>
          <a:prstGeom prst="rect">
            <a:avLst/>
          </a:prstGeom>
        </p:spPr>
      </p:pic>
      <p:sp>
        <p:nvSpPr>
          <p:cNvPr id="53" name="Slide Number Placeholder 7">
            <a:extLst>
              <a:ext uri="{FF2B5EF4-FFF2-40B4-BE49-F238E27FC236}">
                <a16:creationId xmlns:a16="http://schemas.microsoft.com/office/drawing/2014/main" id="{EDDBCB10-E83A-4E93-9378-200AB8D2BCFD}"/>
              </a:ext>
            </a:extLst>
          </p:cNvPr>
          <p:cNvSpPr txBox="1">
            <a:spLocks/>
          </p:cNvSpPr>
          <p:nvPr/>
        </p:nvSpPr>
        <p:spPr>
          <a:xfrm>
            <a:off x="5174873" y="4866528"/>
            <a:ext cx="16002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42892">
              <a:defRPr/>
            </a:pPr>
            <a:endParaRPr lang="en-US" sz="90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CC189D7-FF47-4C49-9EE9-8DA1B4BE0BA7}"/>
              </a:ext>
            </a:extLst>
          </p:cNvPr>
          <p:cNvGrpSpPr/>
          <p:nvPr/>
        </p:nvGrpSpPr>
        <p:grpSpPr>
          <a:xfrm>
            <a:off x="7487912" y="853912"/>
            <a:ext cx="772638" cy="711043"/>
            <a:chOff x="10143770" y="784693"/>
            <a:chExt cx="1165802" cy="1165802"/>
          </a:xfrm>
        </p:grpSpPr>
        <p:pic>
          <p:nvPicPr>
            <p:cNvPr id="54" name="Graphic 53" descr="Traffic light with solid fill">
              <a:extLst>
                <a:ext uri="{FF2B5EF4-FFF2-40B4-BE49-F238E27FC236}">
                  <a16:creationId xmlns:a16="http://schemas.microsoft.com/office/drawing/2014/main" id="{8D381465-3226-462A-97AE-38B42EDCD9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143770" y="784693"/>
              <a:ext cx="1165802" cy="1165802"/>
            </a:xfrm>
            <a:prstGeom prst="rect">
              <a:avLst/>
            </a:prstGeom>
          </p:spPr>
        </p:pic>
        <p:sp>
          <p:nvSpPr>
            <p:cNvPr id="55" name="Flowchart: Connector 54">
              <a:extLst>
                <a:ext uri="{FF2B5EF4-FFF2-40B4-BE49-F238E27FC236}">
                  <a16:creationId xmlns:a16="http://schemas.microsoft.com/office/drawing/2014/main" id="{498B18A8-76C8-49F1-850C-41A13F60A440}"/>
                </a:ext>
              </a:extLst>
            </p:cNvPr>
            <p:cNvSpPr/>
            <p:nvPr/>
          </p:nvSpPr>
          <p:spPr>
            <a:xfrm>
              <a:off x="10599712" y="967931"/>
              <a:ext cx="253917" cy="235211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65" name="Flowchart: Connector 64">
              <a:extLst>
                <a:ext uri="{FF2B5EF4-FFF2-40B4-BE49-F238E27FC236}">
                  <a16:creationId xmlns:a16="http://schemas.microsoft.com/office/drawing/2014/main" id="{0372E2EF-B2E3-4873-882D-1C47E6A77E0F}"/>
                </a:ext>
              </a:extLst>
            </p:cNvPr>
            <p:cNvSpPr/>
            <p:nvPr/>
          </p:nvSpPr>
          <p:spPr>
            <a:xfrm>
              <a:off x="10605464" y="1232474"/>
              <a:ext cx="253917" cy="235211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66" name="Flowchart: Connector 65">
              <a:extLst>
                <a:ext uri="{FF2B5EF4-FFF2-40B4-BE49-F238E27FC236}">
                  <a16:creationId xmlns:a16="http://schemas.microsoft.com/office/drawing/2014/main" id="{4DF20D04-6815-4B41-9DBA-861162D1F31D}"/>
                </a:ext>
              </a:extLst>
            </p:cNvPr>
            <p:cNvSpPr/>
            <p:nvPr/>
          </p:nvSpPr>
          <p:spPr>
            <a:xfrm>
              <a:off x="10622717" y="1517142"/>
              <a:ext cx="253917" cy="235211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75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sp>
        <p:nvSpPr>
          <p:cNvPr id="72" name="Flowchart: Connector 71">
            <a:extLst>
              <a:ext uri="{FF2B5EF4-FFF2-40B4-BE49-F238E27FC236}">
                <a16:creationId xmlns:a16="http://schemas.microsoft.com/office/drawing/2014/main" id="{90ABA321-03C5-4904-A698-010C2D8504D0}"/>
              </a:ext>
            </a:extLst>
          </p:cNvPr>
          <p:cNvSpPr/>
          <p:nvPr/>
        </p:nvSpPr>
        <p:spPr>
          <a:xfrm>
            <a:off x="4479171" y="4456189"/>
            <a:ext cx="119250" cy="12246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3" name="Flowchart: Connector 72">
            <a:extLst>
              <a:ext uri="{FF2B5EF4-FFF2-40B4-BE49-F238E27FC236}">
                <a16:creationId xmlns:a16="http://schemas.microsoft.com/office/drawing/2014/main" id="{4F249845-8EDB-4E9F-856C-07729E04744C}"/>
              </a:ext>
            </a:extLst>
          </p:cNvPr>
          <p:cNvSpPr/>
          <p:nvPr/>
        </p:nvSpPr>
        <p:spPr>
          <a:xfrm>
            <a:off x="3745926" y="4456189"/>
            <a:ext cx="119250" cy="122468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/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4" name="Flowchart: Connector 73">
            <a:extLst>
              <a:ext uri="{FF2B5EF4-FFF2-40B4-BE49-F238E27FC236}">
                <a16:creationId xmlns:a16="http://schemas.microsoft.com/office/drawing/2014/main" id="{167F970C-35E4-4BF6-B04F-49275D4F3649}"/>
              </a:ext>
            </a:extLst>
          </p:cNvPr>
          <p:cNvSpPr/>
          <p:nvPr/>
        </p:nvSpPr>
        <p:spPr>
          <a:xfrm>
            <a:off x="3079539" y="4456189"/>
            <a:ext cx="119250" cy="122468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/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5" name="Flowchart: Connector 74">
            <a:extLst>
              <a:ext uri="{FF2B5EF4-FFF2-40B4-BE49-F238E27FC236}">
                <a16:creationId xmlns:a16="http://schemas.microsoft.com/office/drawing/2014/main" id="{D57CF871-5406-4B70-B57B-EFE28C197768}"/>
              </a:ext>
            </a:extLst>
          </p:cNvPr>
          <p:cNvSpPr/>
          <p:nvPr/>
        </p:nvSpPr>
        <p:spPr>
          <a:xfrm>
            <a:off x="2316100" y="4456189"/>
            <a:ext cx="119250" cy="12246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6" name="Flowchart: Connector 75">
            <a:extLst>
              <a:ext uri="{FF2B5EF4-FFF2-40B4-BE49-F238E27FC236}">
                <a16:creationId xmlns:a16="http://schemas.microsoft.com/office/drawing/2014/main" id="{43708A33-EFED-4C4A-A787-AA76832284F7}"/>
              </a:ext>
            </a:extLst>
          </p:cNvPr>
          <p:cNvSpPr/>
          <p:nvPr/>
        </p:nvSpPr>
        <p:spPr>
          <a:xfrm>
            <a:off x="1682067" y="4456189"/>
            <a:ext cx="119250" cy="12246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Flowchart: Connector 76">
            <a:extLst>
              <a:ext uri="{FF2B5EF4-FFF2-40B4-BE49-F238E27FC236}">
                <a16:creationId xmlns:a16="http://schemas.microsoft.com/office/drawing/2014/main" id="{937536BA-4AD9-4C68-9B6B-6DA6BB285C60}"/>
              </a:ext>
            </a:extLst>
          </p:cNvPr>
          <p:cNvSpPr/>
          <p:nvPr/>
        </p:nvSpPr>
        <p:spPr>
          <a:xfrm>
            <a:off x="938025" y="4456189"/>
            <a:ext cx="119250" cy="12246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2" name="Flowchart: Connector 81">
            <a:extLst>
              <a:ext uri="{FF2B5EF4-FFF2-40B4-BE49-F238E27FC236}">
                <a16:creationId xmlns:a16="http://schemas.microsoft.com/office/drawing/2014/main" id="{938611E7-E15E-4A51-BFAD-1741FB79D2A3}"/>
              </a:ext>
            </a:extLst>
          </p:cNvPr>
          <p:cNvSpPr/>
          <p:nvPr/>
        </p:nvSpPr>
        <p:spPr>
          <a:xfrm>
            <a:off x="5246557" y="4456189"/>
            <a:ext cx="119250" cy="122468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/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3" name="Flowchart: Connector 82">
            <a:extLst>
              <a:ext uri="{FF2B5EF4-FFF2-40B4-BE49-F238E27FC236}">
                <a16:creationId xmlns:a16="http://schemas.microsoft.com/office/drawing/2014/main" id="{22D45FF3-3E59-4C8E-9484-24DE4ED6F6A4}"/>
              </a:ext>
            </a:extLst>
          </p:cNvPr>
          <p:cNvSpPr/>
          <p:nvPr/>
        </p:nvSpPr>
        <p:spPr>
          <a:xfrm>
            <a:off x="5899502" y="4456189"/>
            <a:ext cx="119250" cy="12246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4" name="Flowchart: Connector 83">
            <a:extLst>
              <a:ext uri="{FF2B5EF4-FFF2-40B4-BE49-F238E27FC236}">
                <a16:creationId xmlns:a16="http://schemas.microsoft.com/office/drawing/2014/main" id="{A8127537-5696-4807-9F43-526B47DDEB86}"/>
              </a:ext>
            </a:extLst>
          </p:cNvPr>
          <p:cNvSpPr/>
          <p:nvPr/>
        </p:nvSpPr>
        <p:spPr>
          <a:xfrm>
            <a:off x="6607263" y="4456189"/>
            <a:ext cx="119250" cy="12246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5" name="Flowchart: Connector 84">
            <a:extLst>
              <a:ext uri="{FF2B5EF4-FFF2-40B4-BE49-F238E27FC236}">
                <a16:creationId xmlns:a16="http://schemas.microsoft.com/office/drawing/2014/main" id="{64623F9E-E439-42C4-B55F-AA00A378BD44}"/>
              </a:ext>
            </a:extLst>
          </p:cNvPr>
          <p:cNvSpPr/>
          <p:nvPr/>
        </p:nvSpPr>
        <p:spPr>
          <a:xfrm>
            <a:off x="4522306" y="1296772"/>
            <a:ext cx="119250" cy="122468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7" name="Flowchart: Connector 86">
            <a:extLst>
              <a:ext uri="{FF2B5EF4-FFF2-40B4-BE49-F238E27FC236}">
                <a16:creationId xmlns:a16="http://schemas.microsoft.com/office/drawing/2014/main" id="{7B971471-1DEA-47C3-8861-84A69C12B710}"/>
              </a:ext>
            </a:extLst>
          </p:cNvPr>
          <p:cNvSpPr/>
          <p:nvPr/>
        </p:nvSpPr>
        <p:spPr>
          <a:xfrm>
            <a:off x="3789061" y="1296772"/>
            <a:ext cx="119250" cy="122468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8" name="Flowchart: Connector 87">
            <a:extLst>
              <a:ext uri="{FF2B5EF4-FFF2-40B4-BE49-F238E27FC236}">
                <a16:creationId xmlns:a16="http://schemas.microsoft.com/office/drawing/2014/main" id="{DEB0C709-5F2A-4436-A6FA-17E3E56E2637}"/>
              </a:ext>
            </a:extLst>
          </p:cNvPr>
          <p:cNvSpPr/>
          <p:nvPr/>
        </p:nvSpPr>
        <p:spPr>
          <a:xfrm>
            <a:off x="3122674" y="1296772"/>
            <a:ext cx="119250" cy="122468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9" name="Flowchart: Connector 88">
            <a:extLst>
              <a:ext uri="{FF2B5EF4-FFF2-40B4-BE49-F238E27FC236}">
                <a16:creationId xmlns:a16="http://schemas.microsoft.com/office/drawing/2014/main" id="{8FC6981C-F69C-4F18-A027-7B69CCA8E68A}"/>
              </a:ext>
            </a:extLst>
          </p:cNvPr>
          <p:cNvSpPr/>
          <p:nvPr/>
        </p:nvSpPr>
        <p:spPr>
          <a:xfrm>
            <a:off x="2359236" y="1296772"/>
            <a:ext cx="119250" cy="12246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0" name="Flowchart: Connector 89">
            <a:extLst>
              <a:ext uri="{FF2B5EF4-FFF2-40B4-BE49-F238E27FC236}">
                <a16:creationId xmlns:a16="http://schemas.microsoft.com/office/drawing/2014/main" id="{8646E306-691B-475A-B3D5-9B95DBAF13E8}"/>
              </a:ext>
            </a:extLst>
          </p:cNvPr>
          <p:cNvSpPr/>
          <p:nvPr/>
        </p:nvSpPr>
        <p:spPr>
          <a:xfrm>
            <a:off x="1692855" y="1296772"/>
            <a:ext cx="119250" cy="122468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1" name="Flowchart: Connector 90">
            <a:extLst>
              <a:ext uri="{FF2B5EF4-FFF2-40B4-BE49-F238E27FC236}">
                <a16:creationId xmlns:a16="http://schemas.microsoft.com/office/drawing/2014/main" id="{4EB1ADD0-756F-46D2-AFA2-2A300E91CCEE}"/>
              </a:ext>
            </a:extLst>
          </p:cNvPr>
          <p:cNvSpPr/>
          <p:nvPr/>
        </p:nvSpPr>
        <p:spPr>
          <a:xfrm>
            <a:off x="981160" y="1296772"/>
            <a:ext cx="119250" cy="12246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2" name="Flowchart: Connector 91">
            <a:extLst>
              <a:ext uri="{FF2B5EF4-FFF2-40B4-BE49-F238E27FC236}">
                <a16:creationId xmlns:a16="http://schemas.microsoft.com/office/drawing/2014/main" id="{8C7FE2D9-7BB9-4876-A3D4-8892E49BA33F}"/>
              </a:ext>
            </a:extLst>
          </p:cNvPr>
          <p:cNvSpPr/>
          <p:nvPr/>
        </p:nvSpPr>
        <p:spPr>
          <a:xfrm>
            <a:off x="5289693" y="1296772"/>
            <a:ext cx="119250" cy="122468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/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3" name="Flowchart: Connector 92">
            <a:extLst>
              <a:ext uri="{FF2B5EF4-FFF2-40B4-BE49-F238E27FC236}">
                <a16:creationId xmlns:a16="http://schemas.microsoft.com/office/drawing/2014/main" id="{E520F390-3515-40E0-9D00-1946CA9A9223}"/>
              </a:ext>
            </a:extLst>
          </p:cNvPr>
          <p:cNvSpPr/>
          <p:nvPr/>
        </p:nvSpPr>
        <p:spPr>
          <a:xfrm>
            <a:off x="5935494" y="1303915"/>
            <a:ext cx="119250" cy="122468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4" name="Flowchart: Connector 93">
            <a:extLst>
              <a:ext uri="{FF2B5EF4-FFF2-40B4-BE49-F238E27FC236}">
                <a16:creationId xmlns:a16="http://schemas.microsoft.com/office/drawing/2014/main" id="{C66F9C7D-30BF-4B11-B65A-F15728E441EB}"/>
              </a:ext>
            </a:extLst>
          </p:cNvPr>
          <p:cNvSpPr/>
          <p:nvPr/>
        </p:nvSpPr>
        <p:spPr>
          <a:xfrm>
            <a:off x="6650398" y="1296772"/>
            <a:ext cx="119250" cy="12246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5" name="Flowchart: Connector 94">
            <a:extLst>
              <a:ext uri="{FF2B5EF4-FFF2-40B4-BE49-F238E27FC236}">
                <a16:creationId xmlns:a16="http://schemas.microsoft.com/office/drawing/2014/main" id="{8BC4D8CE-2E88-43C9-9A1C-1B00BEAB1016}"/>
              </a:ext>
            </a:extLst>
          </p:cNvPr>
          <p:cNvSpPr/>
          <p:nvPr/>
        </p:nvSpPr>
        <p:spPr>
          <a:xfrm>
            <a:off x="1420701" y="4259938"/>
            <a:ext cx="119250" cy="12246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6" name="Flowchart: Connector 95">
            <a:extLst>
              <a:ext uri="{FF2B5EF4-FFF2-40B4-BE49-F238E27FC236}">
                <a16:creationId xmlns:a16="http://schemas.microsoft.com/office/drawing/2014/main" id="{A42B2257-78BD-41BC-9236-0243E7DF2869}"/>
              </a:ext>
            </a:extLst>
          </p:cNvPr>
          <p:cNvSpPr/>
          <p:nvPr/>
        </p:nvSpPr>
        <p:spPr>
          <a:xfrm>
            <a:off x="1420701" y="3858813"/>
            <a:ext cx="119250" cy="12246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7" name="Flowchart: Connector 96">
            <a:extLst>
              <a:ext uri="{FF2B5EF4-FFF2-40B4-BE49-F238E27FC236}">
                <a16:creationId xmlns:a16="http://schemas.microsoft.com/office/drawing/2014/main" id="{65D78DB6-D0D3-4F3A-8FEB-66C7ADF6AD15}"/>
              </a:ext>
            </a:extLst>
          </p:cNvPr>
          <p:cNvSpPr/>
          <p:nvPr/>
        </p:nvSpPr>
        <p:spPr>
          <a:xfrm>
            <a:off x="1420701" y="3477094"/>
            <a:ext cx="119250" cy="122468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/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8" name="Flowchart: Connector 97">
            <a:extLst>
              <a:ext uri="{FF2B5EF4-FFF2-40B4-BE49-F238E27FC236}">
                <a16:creationId xmlns:a16="http://schemas.microsoft.com/office/drawing/2014/main" id="{C59F4748-3221-4F46-AC94-3C601D9FC602}"/>
              </a:ext>
            </a:extLst>
          </p:cNvPr>
          <p:cNvSpPr/>
          <p:nvPr/>
        </p:nvSpPr>
        <p:spPr>
          <a:xfrm>
            <a:off x="1420701" y="3063025"/>
            <a:ext cx="119250" cy="122468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9" name="Flowchart: Connector 98">
            <a:extLst>
              <a:ext uri="{FF2B5EF4-FFF2-40B4-BE49-F238E27FC236}">
                <a16:creationId xmlns:a16="http://schemas.microsoft.com/office/drawing/2014/main" id="{1DCF9F26-BCAA-4B31-A695-03A641A25CDC}"/>
              </a:ext>
            </a:extLst>
          </p:cNvPr>
          <p:cNvSpPr/>
          <p:nvPr/>
        </p:nvSpPr>
        <p:spPr>
          <a:xfrm>
            <a:off x="1420701" y="2674839"/>
            <a:ext cx="119250" cy="122468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0" name="Flowchart: Connector 99">
            <a:extLst>
              <a:ext uri="{FF2B5EF4-FFF2-40B4-BE49-F238E27FC236}">
                <a16:creationId xmlns:a16="http://schemas.microsoft.com/office/drawing/2014/main" id="{BFCAF88D-8EF2-43E2-A417-3F8C8895A64B}"/>
              </a:ext>
            </a:extLst>
          </p:cNvPr>
          <p:cNvSpPr/>
          <p:nvPr/>
        </p:nvSpPr>
        <p:spPr>
          <a:xfrm>
            <a:off x="1420701" y="2280181"/>
            <a:ext cx="119250" cy="12246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1" name="Flowchart: Connector 100">
            <a:extLst>
              <a:ext uri="{FF2B5EF4-FFF2-40B4-BE49-F238E27FC236}">
                <a16:creationId xmlns:a16="http://schemas.microsoft.com/office/drawing/2014/main" id="{50970ADD-7D81-49B4-AF7E-C2FCEB561C41}"/>
              </a:ext>
            </a:extLst>
          </p:cNvPr>
          <p:cNvSpPr/>
          <p:nvPr/>
        </p:nvSpPr>
        <p:spPr>
          <a:xfrm>
            <a:off x="1420701" y="1885525"/>
            <a:ext cx="119250" cy="122468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2" name="Flowchart: Connector 101">
            <a:extLst>
              <a:ext uri="{FF2B5EF4-FFF2-40B4-BE49-F238E27FC236}">
                <a16:creationId xmlns:a16="http://schemas.microsoft.com/office/drawing/2014/main" id="{854373E4-6430-4E74-BADB-B656B8167382}"/>
              </a:ext>
            </a:extLst>
          </p:cNvPr>
          <p:cNvSpPr/>
          <p:nvPr/>
        </p:nvSpPr>
        <p:spPr>
          <a:xfrm>
            <a:off x="1420701" y="1516744"/>
            <a:ext cx="119250" cy="122468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1" name="Flowchart: Connector 110">
            <a:extLst>
              <a:ext uri="{FF2B5EF4-FFF2-40B4-BE49-F238E27FC236}">
                <a16:creationId xmlns:a16="http://schemas.microsoft.com/office/drawing/2014/main" id="{AC03B4FA-2218-4815-A3A8-F405D1A604A0}"/>
              </a:ext>
            </a:extLst>
          </p:cNvPr>
          <p:cNvSpPr/>
          <p:nvPr/>
        </p:nvSpPr>
        <p:spPr>
          <a:xfrm>
            <a:off x="6114145" y="4252794"/>
            <a:ext cx="119250" cy="122468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2" name="Flowchart: Connector 111">
            <a:extLst>
              <a:ext uri="{FF2B5EF4-FFF2-40B4-BE49-F238E27FC236}">
                <a16:creationId xmlns:a16="http://schemas.microsoft.com/office/drawing/2014/main" id="{4FBAF0CB-289D-467C-9224-861749DBB742}"/>
              </a:ext>
            </a:extLst>
          </p:cNvPr>
          <p:cNvSpPr/>
          <p:nvPr/>
        </p:nvSpPr>
        <p:spPr>
          <a:xfrm>
            <a:off x="6114145" y="3851668"/>
            <a:ext cx="119250" cy="12246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3" name="Flowchart: Connector 112">
            <a:extLst>
              <a:ext uri="{FF2B5EF4-FFF2-40B4-BE49-F238E27FC236}">
                <a16:creationId xmlns:a16="http://schemas.microsoft.com/office/drawing/2014/main" id="{77E4DB7F-DEFC-4DB2-9608-A187F2CCDA19}"/>
              </a:ext>
            </a:extLst>
          </p:cNvPr>
          <p:cNvSpPr/>
          <p:nvPr/>
        </p:nvSpPr>
        <p:spPr>
          <a:xfrm>
            <a:off x="6114145" y="3469950"/>
            <a:ext cx="119250" cy="122468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/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4" name="Flowchart: Connector 113">
            <a:extLst>
              <a:ext uri="{FF2B5EF4-FFF2-40B4-BE49-F238E27FC236}">
                <a16:creationId xmlns:a16="http://schemas.microsoft.com/office/drawing/2014/main" id="{F75105BF-A048-4477-9BC5-2A865AD87F6F}"/>
              </a:ext>
            </a:extLst>
          </p:cNvPr>
          <p:cNvSpPr/>
          <p:nvPr/>
        </p:nvSpPr>
        <p:spPr>
          <a:xfrm>
            <a:off x="6114145" y="3055882"/>
            <a:ext cx="119250" cy="12246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5" name="Flowchart: Connector 114">
            <a:extLst>
              <a:ext uri="{FF2B5EF4-FFF2-40B4-BE49-F238E27FC236}">
                <a16:creationId xmlns:a16="http://schemas.microsoft.com/office/drawing/2014/main" id="{F45BA9EF-A6CF-4D11-B8A5-C0FDC1F4668E}"/>
              </a:ext>
            </a:extLst>
          </p:cNvPr>
          <p:cNvSpPr/>
          <p:nvPr/>
        </p:nvSpPr>
        <p:spPr>
          <a:xfrm>
            <a:off x="6114145" y="2667694"/>
            <a:ext cx="119250" cy="122468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6" name="Flowchart: Connector 115">
            <a:extLst>
              <a:ext uri="{FF2B5EF4-FFF2-40B4-BE49-F238E27FC236}">
                <a16:creationId xmlns:a16="http://schemas.microsoft.com/office/drawing/2014/main" id="{C3A6381D-FB65-44B6-BF43-6A82444AD453}"/>
              </a:ext>
            </a:extLst>
          </p:cNvPr>
          <p:cNvSpPr/>
          <p:nvPr/>
        </p:nvSpPr>
        <p:spPr>
          <a:xfrm>
            <a:off x="6114145" y="2273037"/>
            <a:ext cx="119250" cy="12246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/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7" name="Flowchart: Connector 116">
            <a:extLst>
              <a:ext uri="{FF2B5EF4-FFF2-40B4-BE49-F238E27FC236}">
                <a16:creationId xmlns:a16="http://schemas.microsoft.com/office/drawing/2014/main" id="{128712B2-8FCD-49A7-A4CF-31B228215508}"/>
              </a:ext>
            </a:extLst>
          </p:cNvPr>
          <p:cNvSpPr/>
          <p:nvPr/>
        </p:nvSpPr>
        <p:spPr>
          <a:xfrm>
            <a:off x="6114145" y="1878381"/>
            <a:ext cx="119250" cy="122468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8" name="Flowchart: Connector 117">
            <a:extLst>
              <a:ext uri="{FF2B5EF4-FFF2-40B4-BE49-F238E27FC236}">
                <a16:creationId xmlns:a16="http://schemas.microsoft.com/office/drawing/2014/main" id="{DC62AD7F-7377-4322-B413-98E45350C1D9}"/>
              </a:ext>
            </a:extLst>
          </p:cNvPr>
          <p:cNvSpPr/>
          <p:nvPr/>
        </p:nvSpPr>
        <p:spPr>
          <a:xfrm>
            <a:off x="6114145" y="1509600"/>
            <a:ext cx="119250" cy="122468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en-US" sz="75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9C4486C-DD66-4485-AAB3-8C5C942B55EC}"/>
              </a:ext>
            </a:extLst>
          </p:cNvPr>
          <p:cNvSpPr txBox="1"/>
          <p:nvPr/>
        </p:nvSpPr>
        <p:spPr>
          <a:xfrm>
            <a:off x="7455343" y="1563007"/>
            <a:ext cx="16104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5562" indent="-55562" defTabSz="685783">
              <a:buFont typeface="Arial" panose="020B0604020202020204" pitchFamily="34" charset="0"/>
              <a:buChar char="•"/>
              <a:defRPr/>
            </a:pPr>
            <a:r>
              <a:rPr lang="en-US" sz="900">
                <a:solidFill>
                  <a:prstClr val="black"/>
                </a:solidFill>
                <a:latin typeface="Calibri" panose="020F0502020204030204"/>
              </a:rPr>
              <a:t>Differences by individual businesses we acquire</a:t>
            </a:r>
          </a:p>
          <a:p>
            <a:pPr marL="55562" indent="-55562" defTabSz="685783">
              <a:buFont typeface="Arial" panose="020B0604020202020204" pitchFamily="34" charset="0"/>
              <a:buChar char="•"/>
              <a:defRPr/>
            </a:pPr>
            <a:r>
              <a:rPr lang="en-US" sz="900">
                <a:solidFill>
                  <a:prstClr val="black"/>
                </a:solidFill>
                <a:latin typeface="Calibri" panose="020F0502020204030204"/>
              </a:rPr>
              <a:t>Color reflect overall level of proficiencies of “platform”</a:t>
            </a:r>
          </a:p>
          <a:p>
            <a:pPr marL="55562" indent="-55562" defTabSz="685783">
              <a:buFont typeface="Arial" panose="020B0604020202020204" pitchFamily="34" charset="0"/>
              <a:buChar char="•"/>
              <a:defRPr/>
            </a:pPr>
            <a:r>
              <a:rPr lang="en-US" sz="900">
                <a:solidFill>
                  <a:prstClr val="black"/>
                </a:solidFill>
                <a:latin typeface="Calibri" panose="020F0502020204030204"/>
              </a:rPr>
              <a:t>Red does not scale to $200M+</a:t>
            </a: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EACD8742-0D30-6A7C-C60D-071E562FE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4299" y="236538"/>
            <a:ext cx="7358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en-US" altLang="en-US" sz="2400" dirty="0">
                <a:solidFill>
                  <a:prstClr val="white"/>
                </a:solidFill>
              </a:rPr>
              <a:t>Building Future – Typical HR Capabilities - $125M+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F59E42-ECB3-2536-FA6C-66539FF99504}"/>
              </a:ext>
            </a:extLst>
          </p:cNvPr>
          <p:cNvSpPr txBox="1"/>
          <p:nvPr/>
        </p:nvSpPr>
        <p:spPr>
          <a:xfrm>
            <a:off x="7580353" y="2681388"/>
            <a:ext cx="1264812" cy="190821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914378">
              <a:defRPr/>
            </a:pPr>
            <a:r>
              <a:rPr lang="en-US" sz="1400" kern="0" dirty="0">
                <a:solidFill>
                  <a:sysClr val="windowText" lastClr="000000"/>
                </a:solidFill>
              </a:rPr>
              <a:t>Build Now</a:t>
            </a:r>
          </a:p>
          <a:p>
            <a:pPr marL="111122" indent="-111122" defTabSz="914378">
              <a:buFont typeface="Arial" panose="020B0604020202020204" pitchFamily="34" charset="0"/>
              <a:buChar char="•"/>
              <a:defRPr/>
            </a:pPr>
            <a:r>
              <a:rPr lang="en-US" sz="800" kern="0" dirty="0">
                <a:solidFill>
                  <a:sysClr val="windowText" lastClr="000000"/>
                </a:solidFill>
              </a:rPr>
              <a:t>HR Delivery Model</a:t>
            </a:r>
          </a:p>
          <a:p>
            <a:pPr marL="111122" indent="-111122" defTabSz="914378">
              <a:buFont typeface="Arial" panose="020B0604020202020204" pitchFamily="34" charset="0"/>
              <a:buChar char="•"/>
              <a:defRPr/>
            </a:pPr>
            <a:r>
              <a:rPr lang="en-US" sz="800" kern="0" dirty="0">
                <a:solidFill>
                  <a:sysClr val="windowText" lastClr="000000"/>
                </a:solidFill>
              </a:rPr>
              <a:t>HRIS Capability</a:t>
            </a:r>
          </a:p>
          <a:p>
            <a:pPr marL="111122" indent="-111122" defTabSz="914378">
              <a:buFont typeface="Arial" panose="020B0604020202020204" pitchFamily="34" charset="0"/>
              <a:buChar char="•"/>
              <a:defRPr/>
            </a:pPr>
            <a:r>
              <a:rPr lang="en-US" sz="800" kern="0" dirty="0">
                <a:solidFill>
                  <a:sysClr val="windowText" lastClr="000000"/>
                </a:solidFill>
              </a:rPr>
              <a:t>M&amp;A Integration</a:t>
            </a:r>
          </a:p>
          <a:p>
            <a:pPr marL="111122" indent="-111122" defTabSz="914378">
              <a:buFont typeface="Arial" panose="020B0604020202020204" pitchFamily="34" charset="0"/>
              <a:buChar char="•"/>
              <a:defRPr/>
            </a:pPr>
            <a:r>
              <a:rPr lang="en-US" sz="800" kern="0" dirty="0">
                <a:solidFill>
                  <a:sysClr val="windowText" lastClr="000000"/>
                </a:solidFill>
              </a:rPr>
              <a:t>Communication</a:t>
            </a:r>
          </a:p>
          <a:p>
            <a:pPr marL="111122" indent="-111122" defTabSz="914378">
              <a:buFont typeface="Arial" panose="020B0604020202020204" pitchFamily="34" charset="0"/>
              <a:buChar char="•"/>
              <a:defRPr/>
            </a:pPr>
            <a:r>
              <a:rPr lang="en-US" sz="800" kern="0" dirty="0">
                <a:solidFill>
                  <a:sysClr val="windowText" lastClr="000000"/>
                </a:solidFill>
              </a:rPr>
              <a:t>Talent Pipeline</a:t>
            </a:r>
          </a:p>
          <a:p>
            <a:pPr marL="111122" indent="-111122" defTabSz="914378">
              <a:buFont typeface="Arial" panose="020B0604020202020204" pitchFamily="34" charset="0"/>
              <a:buChar char="•"/>
              <a:defRPr/>
            </a:pPr>
            <a:r>
              <a:rPr lang="en-US" sz="800" kern="0" dirty="0">
                <a:solidFill>
                  <a:sysClr val="windowText" lastClr="000000"/>
                </a:solidFill>
              </a:rPr>
              <a:t>Compliance + Risk</a:t>
            </a:r>
          </a:p>
          <a:p>
            <a:pPr marL="111122" indent="-111122" defTabSz="914378">
              <a:buFont typeface="Arial" panose="020B0604020202020204" pitchFamily="34" charset="0"/>
              <a:buChar char="•"/>
              <a:defRPr/>
            </a:pPr>
            <a:r>
              <a:rPr lang="en-US" sz="800" kern="0" dirty="0">
                <a:solidFill>
                  <a:sysClr val="windowText" lastClr="000000"/>
                </a:solidFill>
              </a:rPr>
              <a:t>L&amp;D and LMS</a:t>
            </a:r>
          </a:p>
          <a:p>
            <a:pPr marL="111122" indent="-111122" defTabSz="914378">
              <a:buFont typeface="Arial" panose="020B0604020202020204" pitchFamily="34" charset="0"/>
              <a:buChar char="•"/>
              <a:defRPr/>
            </a:pPr>
            <a:r>
              <a:rPr lang="en-US" sz="800" kern="0" dirty="0">
                <a:solidFill>
                  <a:sysClr val="windowText" lastClr="000000"/>
                </a:solidFill>
              </a:rPr>
              <a:t>Safety Framework</a:t>
            </a:r>
          </a:p>
          <a:p>
            <a:pPr marL="111122" indent="-111122" defTabSz="914378">
              <a:buFont typeface="Arial" panose="020B0604020202020204" pitchFamily="34" charset="0"/>
              <a:buChar char="•"/>
              <a:defRPr/>
            </a:pPr>
            <a:r>
              <a:rPr lang="en-US" sz="800" kern="0" dirty="0">
                <a:solidFill>
                  <a:sysClr val="windowText" lastClr="000000"/>
                </a:solidFill>
              </a:rPr>
              <a:t>Benefits Platform</a:t>
            </a:r>
          </a:p>
          <a:p>
            <a:pPr marL="111122" indent="-111122" defTabSz="914378">
              <a:buFont typeface="Arial" panose="020B0604020202020204" pitchFamily="34" charset="0"/>
              <a:buChar char="•"/>
              <a:defRPr/>
            </a:pPr>
            <a:r>
              <a:rPr lang="en-US" sz="800" kern="0" dirty="0">
                <a:solidFill>
                  <a:sysClr val="windowText" lastClr="000000"/>
                </a:solidFill>
              </a:rPr>
              <a:t>People data analytics integrated into business performance metrics</a:t>
            </a:r>
            <a:endParaRPr lang="en-US" sz="1000" kern="0" dirty="0">
              <a:solidFill>
                <a:sysClr val="windowText" lastClr="00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75A3BF8-5DE0-6CE8-5D8E-2A978DB14E1A}"/>
              </a:ext>
            </a:extLst>
          </p:cNvPr>
          <p:cNvSpPr txBox="1"/>
          <p:nvPr/>
        </p:nvSpPr>
        <p:spPr>
          <a:xfrm>
            <a:off x="8148312" y="982683"/>
            <a:ext cx="12869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783">
              <a:defRPr/>
            </a:pPr>
            <a:r>
              <a:rPr lang="en-US" sz="1400">
                <a:solidFill>
                  <a:prstClr val="black"/>
                </a:solidFill>
                <a:latin typeface="Calibri" panose="020F0502020204030204"/>
              </a:rPr>
              <a:t>Level of Maturity</a:t>
            </a:r>
          </a:p>
        </p:txBody>
      </p:sp>
    </p:spTree>
    <p:extLst>
      <p:ext uri="{BB962C8B-B14F-4D97-AF65-F5344CB8AC3E}">
        <p14:creationId xmlns:p14="http://schemas.microsoft.com/office/powerpoint/2010/main" val="11670894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heme/theme1.xml><?xml version="1.0" encoding="utf-8"?>
<a:theme xmlns:a="http://schemas.openxmlformats.org/drawingml/2006/main" name="1_USW - Rotunda Discussion Docum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2FD0D25BB430499E71DE76FFE799FB" ma:contentTypeVersion="2" ma:contentTypeDescription="Create a new document." ma:contentTypeScope="" ma:versionID="6d131512f2e8e7402d2b8ccf3a785919">
  <xsd:schema xmlns:xsd="http://www.w3.org/2001/XMLSchema" xmlns:xs="http://www.w3.org/2001/XMLSchema" xmlns:p="http://schemas.microsoft.com/office/2006/metadata/properties" xmlns:ns3="eae9dc7d-45bc-4412-8bd0-e768fbd68f6e" targetNamespace="http://schemas.microsoft.com/office/2006/metadata/properties" ma:root="true" ma:fieldsID="4b5632e2b936f9259f55d67b921b4330" ns3:_="">
    <xsd:import namespace="eae9dc7d-45bc-4412-8bd0-e768fbd68f6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e9dc7d-45bc-4412-8bd0-e768fbd68f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06C802-0F3A-4F0E-B7A4-3D325F39F42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eae9dc7d-45bc-4412-8bd0-e768fbd68f6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AB43B9-E5CE-4FDE-AC4F-EDAD5D707E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1016AB-4729-4818-96D1-33D3702652C1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1867</TotalTime>
  <Words>1898</Words>
  <Application>Microsoft Macintosh PowerPoint</Application>
  <PresentationFormat>On-screen Show (16:9)</PresentationFormat>
  <Paragraphs>320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</vt:lpstr>
      <vt:lpstr>Calibri</vt:lpstr>
      <vt:lpstr>Calibri Light</vt:lpstr>
      <vt:lpstr>Segoe UI Semibold</vt:lpstr>
      <vt:lpstr>Söhne</vt:lpstr>
      <vt:lpstr>Source Sans Pro</vt:lpstr>
      <vt:lpstr>Times New Roman</vt:lpstr>
      <vt:lpstr>Univers LT 55</vt:lpstr>
      <vt:lpstr>Wingdings</vt:lpstr>
      <vt:lpstr>ヒラギノ角ゴ ProN W3</vt:lpstr>
      <vt:lpstr>1_USW - Rotunda Discussion Document</vt:lpstr>
      <vt:lpstr>Family Business Transitions  - Adding the PE Sponsor</vt:lpstr>
      <vt:lpstr>Living in the PE World – Human Capital Approach</vt:lpstr>
      <vt:lpstr>Fractional HR Approach – Where to Focus?</vt:lpstr>
      <vt:lpstr>Business Stage- Typical People Practices </vt:lpstr>
      <vt:lpstr>Approach to HR </vt:lpstr>
      <vt:lpstr> </vt:lpstr>
      <vt:lpstr>Building Metrics. Progress Report:  People Metrics Key Measures of People Performance</vt:lpstr>
      <vt:lpstr>The CEO defines the playing field for HR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Lutes</dc:creator>
  <cp:lastModifiedBy>David Lutes</cp:lastModifiedBy>
  <cp:revision>13</cp:revision>
  <cp:lastPrinted>2024-11-25T20:00:04Z</cp:lastPrinted>
  <dcterms:modified xsi:type="dcterms:W3CDTF">2025-06-06T20:07:51Z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0x010100862FD0D25BB430499E71DE76FFE799FB</vt:lpwstr>
  </property>
</Properties>
</file>